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307" r:id="rId3"/>
    <p:sldId id="259" r:id="rId4"/>
    <p:sldId id="342" r:id="rId5"/>
    <p:sldId id="260" r:id="rId6"/>
    <p:sldId id="341" r:id="rId7"/>
    <p:sldId id="339" r:id="rId8"/>
    <p:sldId id="340" r:id="rId9"/>
    <p:sldId id="327" r:id="rId10"/>
    <p:sldId id="261" r:id="rId11"/>
    <p:sldId id="262" r:id="rId12"/>
    <p:sldId id="317" r:id="rId13"/>
    <p:sldId id="324" r:id="rId14"/>
    <p:sldId id="265" r:id="rId15"/>
    <p:sldId id="264" r:id="rId16"/>
    <p:sldId id="274" r:id="rId17"/>
    <p:sldId id="325" r:id="rId18"/>
    <p:sldId id="338" r:id="rId19"/>
    <p:sldId id="326" r:id="rId20"/>
    <p:sldId id="335" r:id="rId21"/>
    <p:sldId id="328" r:id="rId22"/>
    <p:sldId id="319" r:id="rId23"/>
    <p:sldId id="267" r:id="rId24"/>
    <p:sldId id="268" r:id="rId25"/>
    <p:sldId id="320" r:id="rId26"/>
    <p:sldId id="270" r:id="rId27"/>
    <p:sldId id="271" r:id="rId28"/>
    <p:sldId id="321" r:id="rId29"/>
    <p:sldId id="273" r:id="rId30"/>
    <p:sldId id="333" r:id="rId31"/>
    <p:sldId id="329" r:id="rId32"/>
    <p:sldId id="322" r:id="rId33"/>
    <p:sldId id="298" r:id="rId34"/>
    <p:sldId id="276" r:id="rId35"/>
    <p:sldId id="323" r:id="rId36"/>
    <p:sldId id="278" r:id="rId37"/>
    <p:sldId id="279" r:id="rId38"/>
    <p:sldId id="330" r:id="rId39"/>
    <p:sldId id="336" r:id="rId40"/>
    <p:sldId id="331" r:id="rId41"/>
    <p:sldId id="337" r:id="rId42"/>
    <p:sldId id="280" r:id="rId43"/>
    <p:sldId id="281" r:id="rId44"/>
    <p:sldId id="282" r:id="rId45"/>
    <p:sldId id="283" r:id="rId46"/>
    <p:sldId id="332" r:id="rId47"/>
    <p:sldId id="284" r:id="rId4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p15:clr>
            <a:srgbClr val="A4A3A4"/>
          </p15:clr>
        </p15:guide>
        <p15:guide id="2" orient="horz" pos="912">
          <p15:clr>
            <a:srgbClr val="A4A3A4"/>
          </p15:clr>
        </p15:guide>
        <p15:guide id="3" orient="horz" pos="2160">
          <p15:clr>
            <a:srgbClr val="A4A3A4"/>
          </p15:clr>
        </p15:guide>
        <p15:guide id="4" orient="horz" pos="480">
          <p15:clr>
            <a:srgbClr val="A4A3A4"/>
          </p15:clr>
        </p15:guide>
        <p15:guide id="5" pos="527">
          <p15:clr>
            <a:srgbClr val="A4A3A4"/>
          </p15:clr>
        </p15:guide>
        <p15:guide id="6" pos="7151">
          <p15:clr>
            <a:srgbClr val="A4A3A4"/>
          </p15:clr>
        </p15:guide>
        <p15:guide id="7" pos="3551">
          <p15:clr>
            <a:srgbClr val="A4A3A4"/>
          </p15:clr>
        </p15:guide>
        <p15:guide id="8"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4D95"/>
    <a:srgbClr val="432A6A"/>
    <a:srgbClr val="E2AE43"/>
    <a:srgbClr val="05498F"/>
    <a:srgbClr val="078ED0"/>
    <a:srgbClr val="7718A6"/>
    <a:srgbClr val="3A115D"/>
    <a:srgbClr val="80338A"/>
    <a:srgbClr val="002C50"/>
    <a:srgbClr val="851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5310" autoAdjust="0"/>
  </p:normalViewPr>
  <p:slideViewPr>
    <p:cSldViewPr showGuides="1">
      <p:cViewPr varScale="1">
        <p:scale>
          <a:sx n="107" d="100"/>
          <a:sy n="107" d="100"/>
        </p:scale>
        <p:origin x="144" y="498"/>
      </p:cViewPr>
      <p:guideLst>
        <p:guide orient="horz" pos="3840"/>
        <p:guide orient="horz" pos="912"/>
        <p:guide orient="horz" pos="2160"/>
        <p:guide orient="horz" pos="480"/>
        <p:guide pos="527"/>
        <p:guide pos="7151"/>
        <p:guide pos="3551"/>
        <p:guide pos="3839"/>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382F8-ED40-4748-AC1A-1430B75162D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8AC8C96-C7ED-4B22-B92E-792A8B74AFF8}">
      <dgm:prSet phldrT="[Text]"/>
      <dgm:spPr>
        <a:solidFill>
          <a:schemeClr val="accent5">
            <a:lumMod val="60000"/>
            <a:lumOff val="40000"/>
          </a:schemeClr>
        </a:solidFill>
        <a:ln>
          <a:solidFill>
            <a:schemeClr val="accent5">
              <a:lumMod val="60000"/>
              <a:lumOff val="40000"/>
            </a:schemeClr>
          </a:solidFill>
        </a:ln>
      </dgm:spPr>
      <dgm:t>
        <a:bodyPr/>
        <a:lstStyle/>
        <a:p>
          <a:r>
            <a:rPr lang="en-US" dirty="0">
              <a:solidFill>
                <a:schemeClr val="tx1">
                  <a:lumMod val="75000"/>
                  <a:lumOff val="25000"/>
                </a:schemeClr>
              </a:solidFill>
            </a:rPr>
            <a:t>Career Options and Education </a:t>
          </a:r>
        </a:p>
      </dgm:t>
    </dgm:pt>
    <dgm:pt modelId="{CB5C4ECA-2B9B-40AC-B1AC-99A434FC8A8C}" type="parTrans" cxnId="{CAB1DB08-5A4C-4F54-BA2E-44F961524A47}">
      <dgm:prSet/>
      <dgm:spPr/>
      <dgm:t>
        <a:bodyPr/>
        <a:lstStyle/>
        <a:p>
          <a:endParaRPr lang="en-US"/>
        </a:p>
      </dgm:t>
    </dgm:pt>
    <dgm:pt modelId="{E3E556A2-7860-4745-8B3D-13D282347565}" type="sibTrans" cxnId="{CAB1DB08-5A4C-4F54-BA2E-44F961524A47}">
      <dgm:prSet/>
      <dgm:spPr/>
      <dgm:t>
        <a:bodyPr/>
        <a:lstStyle/>
        <a:p>
          <a:endParaRPr lang="en-US"/>
        </a:p>
      </dgm:t>
    </dgm:pt>
    <dgm:pt modelId="{425572DD-1F64-492E-92E4-43E861E28B5A}">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Job Market Trends</a:t>
          </a:r>
        </a:p>
      </dgm:t>
    </dgm:pt>
    <dgm:pt modelId="{D80BF5C0-9471-4995-BE67-1EDE56778C89}" type="parTrans" cxnId="{BFE4476B-C183-4036-AB69-5F92245D557F}">
      <dgm:prSet/>
      <dgm:spPr/>
      <dgm:t>
        <a:bodyPr/>
        <a:lstStyle/>
        <a:p>
          <a:endParaRPr lang="en-US"/>
        </a:p>
      </dgm:t>
    </dgm:pt>
    <dgm:pt modelId="{FDFAD7C1-0EA0-4DDD-B561-0205FBFBA721}" type="sibTrans" cxnId="{BFE4476B-C183-4036-AB69-5F92245D557F}">
      <dgm:prSet/>
      <dgm:spPr/>
      <dgm:t>
        <a:bodyPr/>
        <a:lstStyle/>
        <a:p>
          <a:endParaRPr lang="en-US"/>
        </a:p>
      </dgm:t>
    </dgm:pt>
    <dgm:pt modelId="{01EEDA82-5418-48AD-8417-D53E13616464}">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Jobs available with:</a:t>
          </a:r>
        </a:p>
      </dgm:t>
    </dgm:pt>
    <dgm:pt modelId="{CC32989F-2AF2-4769-A6D4-790BB200582C}" type="parTrans" cxnId="{87382762-32FF-405E-8BF2-3594979F98E1}">
      <dgm:prSet/>
      <dgm:spPr/>
      <dgm:t>
        <a:bodyPr/>
        <a:lstStyle/>
        <a:p>
          <a:endParaRPr lang="en-US"/>
        </a:p>
      </dgm:t>
    </dgm:pt>
    <dgm:pt modelId="{C2364E95-2445-4833-94BD-B8FAF48579FA}" type="sibTrans" cxnId="{87382762-32FF-405E-8BF2-3594979F98E1}">
      <dgm:prSet/>
      <dgm:spPr/>
      <dgm:t>
        <a:bodyPr/>
        <a:lstStyle/>
        <a:p>
          <a:endParaRPr lang="en-US"/>
        </a:p>
      </dgm:t>
    </dgm:pt>
    <dgm:pt modelId="{7CBB7080-A8FC-4B2D-8560-283614BF12CE}">
      <dgm:prSet phldrT="[Text]"/>
      <dgm:spPr>
        <a:solidFill>
          <a:schemeClr val="accent5">
            <a:lumMod val="60000"/>
            <a:lumOff val="40000"/>
          </a:schemeClr>
        </a:solidFill>
        <a:ln>
          <a:solidFill>
            <a:schemeClr val="accent5">
              <a:lumMod val="60000"/>
              <a:lumOff val="40000"/>
            </a:schemeClr>
          </a:solidFill>
        </a:ln>
      </dgm:spPr>
      <dgm:t>
        <a:bodyPr/>
        <a:lstStyle/>
        <a:p>
          <a:r>
            <a:rPr lang="en-US" dirty="0">
              <a:solidFill>
                <a:schemeClr val="tx1">
                  <a:lumMod val="75000"/>
                  <a:lumOff val="25000"/>
                </a:schemeClr>
              </a:solidFill>
            </a:rPr>
            <a:t>Workforce Entry and Job Search</a:t>
          </a:r>
        </a:p>
      </dgm:t>
    </dgm:pt>
    <dgm:pt modelId="{923CC225-965D-4FBA-8693-1959CAFEE31E}" type="parTrans" cxnId="{13C6C09B-C4FF-42C5-BA14-1970F938E959}">
      <dgm:prSet/>
      <dgm:spPr/>
      <dgm:t>
        <a:bodyPr/>
        <a:lstStyle/>
        <a:p>
          <a:endParaRPr lang="en-US"/>
        </a:p>
      </dgm:t>
    </dgm:pt>
    <dgm:pt modelId="{4FCAC37E-B509-4637-BE4A-48D2B59F1224}" type="sibTrans" cxnId="{13C6C09B-C4FF-42C5-BA14-1970F938E959}">
      <dgm:prSet/>
      <dgm:spPr/>
      <dgm:t>
        <a:bodyPr/>
        <a:lstStyle/>
        <a:p>
          <a:endParaRPr lang="en-US"/>
        </a:p>
      </dgm:t>
    </dgm:pt>
    <dgm:pt modelId="{D887BD8F-A368-404E-A617-A7EBA68DC56F}">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Finding Job Openings</a:t>
          </a:r>
        </a:p>
      </dgm:t>
    </dgm:pt>
    <dgm:pt modelId="{F8610913-C24F-4E12-9572-900883AB12F1}" type="parTrans" cxnId="{65605941-D182-47D4-AC2F-AF7ABD34BA9C}">
      <dgm:prSet/>
      <dgm:spPr/>
      <dgm:t>
        <a:bodyPr/>
        <a:lstStyle/>
        <a:p>
          <a:endParaRPr lang="en-US"/>
        </a:p>
      </dgm:t>
    </dgm:pt>
    <dgm:pt modelId="{8D3AA83C-B784-4B2E-B78F-1B85AC1E3F87}" type="sibTrans" cxnId="{65605941-D182-47D4-AC2F-AF7ABD34BA9C}">
      <dgm:prSet/>
      <dgm:spPr/>
      <dgm:t>
        <a:bodyPr/>
        <a:lstStyle/>
        <a:p>
          <a:endParaRPr lang="en-US"/>
        </a:p>
      </dgm:t>
    </dgm:pt>
    <dgm:pt modelId="{7053CAB7-1C53-44B3-9F36-A8CE71E3EE0B}">
      <dgm:prSet phldrT="[Text]"/>
      <dgm:spPr>
        <a:solidFill>
          <a:schemeClr val="accent4">
            <a:lumMod val="20000"/>
            <a:lumOff val="80000"/>
            <a:alpha val="90000"/>
          </a:schemeClr>
        </a:solidFill>
      </dgm:spPr>
      <dgm:t>
        <a:bodyPr/>
        <a:lstStyle/>
        <a:p>
          <a:r>
            <a:rPr lang="en-US" spc="-100" dirty="0">
              <a:solidFill>
                <a:schemeClr val="tx1">
                  <a:lumMod val="75000"/>
                  <a:lumOff val="25000"/>
                </a:schemeClr>
              </a:solidFill>
            </a:rPr>
            <a:t>Résumé</a:t>
          </a:r>
          <a:r>
            <a:rPr lang="en-US" dirty="0">
              <a:solidFill>
                <a:schemeClr val="tx1">
                  <a:lumMod val="75000"/>
                  <a:lumOff val="25000"/>
                </a:schemeClr>
              </a:solidFill>
            </a:rPr>
            <a:t> Tips</a:t>
          </a:r>
        </a:p>
      </dgm:t>
    </dgm:pt>
    <dgm:pt modelId="{C11B8C2A-A701-47C2-AFFC-B27B13F62019}" type="parTrans" cxnId="{EEE58060-C7A0-47E0-8718-31DE49D939F3}">
      <dgm:prSet/>
      <dgm:spPr/>
      <dgm:t>
        <a:bodyPr/>
        <a:lstStyle/>
        <a:p>
          <a:endParaRPr lang="en-US"/>
        </a:p>
      </dgm:t>
    </dgm:pt>
    <dgm:pt modelId="{A6B4354F-C88B-4E6B-B816-D1A03CCD4957}" type="sibTrans" cxnId="{EEE58060-C7A0-47E0-8718-31DE49D939F3}">
      <dgm:prSet/>
      <dgm:spPr/>
      <dgm:t>
        <a:bodyPr/>
        <a:lstStyle/>
        <a:p>
          <a:endParaRPr lang="en-US"/>
        </a:p>
      </dgm:t>
    </dgm:pt>
    <dgm:pt modelId="{78FC2603-4B2D-4D38-8A8D-09BC614416C7}">
      <dgm:prSet phldrT="[Text]"/>
      <dgm:spPr>
        <a:solidFill>
          <a:schemeClr val="accent5">
            <a:lumMod val="60000"/>
            <a:lumOff val="40000"/>
          </a:schemeClr>
        </a:solidFill>
        <a:ln>
          <a:solidFill>
            <a:schemeClr val="accent5">
              <a:lumMod val="60000"/>
              <a:lumOff val="40000"/>
            </a:schemeClr>
          </a:solidFill>
        </a:ln>
      </dgm:spPr>
      <dgm:t>
        <a:bodyPr/>
        <a:lstStyle/>
        <a:p>
          <a:r>
            <a:rPr lang="en-US" dirty="0">
              <a:solidFill>
                <a:schemeClr val="tx1">
                  <a:lumMod val="75000"/>
                  <a:lumOff val="25000"/>
                </a:schemeClr>
              </a:solidFill>
            </a:rPr>
            <a:t>Career Development</a:t>
          </a:r>
        </a:p>
      </dgm:t>
    </dgm:pt>
    <dgm:pt modelId="{E31590FC-02A2-431A-A11D-F6DCC1A9E47E}" type="parTrans" cxnId="{D2459625-57AD-44FC-B122-CC186A86F3FC}">
      <dgm:prSet/>
      <dgm:spPr/>
      <dgm:t>
        <a:bodyPr/>
        <a:lstStyle/>
        <a:p>
          <a:endParaRPr lang="en-US"/>
        </a:p>
      </dgm:t>
    </dgm:pt>
    <dgm:pt modelId="{BFE520D2-7781-4415-9C05-9020258CCD70}" type="sibTrans" cxnId="{D2459625-57AD-44FC-B122-CC186A86F3FC}">
      <dgm:prSet/>
      <dgm:spPr/>
      <dgm:t>
        <a:bodyPr/>
        <a:lstStyle/>
        <a:p>
          <a:endParaRPr lang="en-US"/>
        </a:p>
      </dgm:t>
    </dgm:pt>
    <dgm:pt modelId="{16E2EC9C-AAC9-42E2-80F2-8E5004CE6063}">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Post Interview Steps</a:t>
          </a:r>
        </a:p>
      </dgm:t>
    </dgm:pt>
    <dgm:pt modelId="{3F91499D-6C47-48F4-A27E-77ADC59357EA}" type="parTrans" cxnId="{5EDE4FBC-3A15-4EC4-A3BA-315C03FEC429}">
      <dgm:prSet/>
      <dgm:spPr/>
      <dgm:t>
        <a:bodyPr/>
        <a:lstStyle/>
        <a:p>
          <a:endParaRPr lang="en-US"/>
        </a:p>
      </dgm:t>
    </dgm:pt>
    <dgm:pt modelId="{08DFE03A-6901-40F0-B07D-5D7C8FBE3C8C}" type="sibTrans" cxnId="{5EDE4FBC-3A15-4EC4-A3BA-315C03FEC429}">
      <dgm:prSet/>
      <dgm:spPr/>
      <dgm:t>
        <a:bodyPr/>
        <a:lstStyle/>
        <a:p>
          <a:endParaRPr lang="en-US"/>
        </a:p>
      </dgm:t>
    </dgm:pt>
    <dgm:pt modelId="{CE7C3CF2-511F-49DC-8125-A725C06BB610}">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Creating a Career Path</a:t>
          </a:r>
        </a:p>
      </dgm:t>
    </dgm:pt>
    <dgm:pt modelId="{B03E99A1-C1E2-4306-8D33-139904288ACA}" type="parTrans" cxnId="{81B6B6EB-3858-4721-A0CC-DD3259443C4C}">
      <dgm:prSet/>
      <dgm:spPr/>
      <dgm:t>
        <a:bodyPr/>
        <a:lstStyle/>
        <a:p>
          <a:endParaRPr lang="en-US"/>
        </a:p>
      </dgm:t>
    </dgm:pt>
    <dgm:pt modelId="{F9B5041A-B552-41BD-8500-902C655D4FEC}" type="sibTrans" cxnId="{81B6B6EB-3858-4721-A0CC-DD3259443C4C}">
      <dgm:prSet/>
      <dgm:spPr/>
      <dgm:t>
        <a:bodyPr/>
        <a:lstStyle/>
        <a:p>
          <a:endParaRPr lang="en-US"/>
        </a:p>
      </dgm:t>
    </dgm:pt>
    <dgm:pt modelId="{46C404FA-7D07-4462-AB43-9C3CBCB383B9}">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High School Diploma </a:t>
          </a:r>
        </a:p>
      </dgm:t>
    </dgm:pt>
    <dgm:pt modelId="{F5223EFF-31F9-43CE-9CF9-3FD0C98266D3}" type="parTrans" cxnId="{1EF8368D-4E25-46F3-861A-83DFF30AE89F}">
      <dgm:prSet/>
      <dgm:spPr/>
      <dgm:t>
        <a:bodyPr/>
        <a:lstStyle/>
        <a:p>
          <a:endParaRPr lang="en-US"/>
        </a:p>
      </dgm:t>
    </dgm:pt>
    <dgm:pt modelId="{A9F8AC61-F0CD-4149-82CF-BB63EDAB25F7}" type="sibTrans" cxnId="{1EF8368D-4E25-46F3-861A-83DFF30AE89F}">
      <dgm:prSet/>
      <dgm:spPr/>
      <dgm:t>
        <a:bodyPr/>
        <a:lstStyle/>
        <a:p>
          <a:endParaRPr lang="en-US"/>
        </a:p>
      </dgm:t>
    </dgm:pt>
    <dgm:pt modelId="{E0BCD05D-F7C6-4FCE-8174-18CDA66BF875}">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Bachelor’s Degree</a:t>
          </a:r>
        </a:p>
      </dgm:t>
    </dgm:pt>
    <dgm:pt modelId="{F9363F28-2C00-4D3B-9736-C7426956B89A}" type="parTrans" cxnId="{5E274DE6-E08C-4BF4-9483-610FFD31D966}">
      <dgm:prSet/>
      <dgm:spPr/>
      <dgm:t>
        <a:bodyPr/>
        <a:lstStyle/>
        <a:p>
          <a:endParaRPr lang="en-US"/>
        </a:p>
      </dgm:t>
    </dgm:pt>
    <dgm:pt modelId="{AB88DD72-2C5C-4AD6-82D5-096EB08FB961}" type="sibTrans" cxnId="{5E274DE6-E08C-4BF4-9483-610FFD31D966}">
      <dgm:prSet/>
      <dgm:spPr/>
      <dgm:t>
        <a:bodyPr/>
        <a:lstStyle/>
        <a:p>
          <a:endParaRPr lang="en-US"/>
        </a:p>
      </dgm:t>
    </dgm:pt>
    <dgm:pt modelId="{C7927805-AF5C-468B-A861-9D516FD99903}">
      <dgm:prSet phldrT="[Text]"/>
      <dgm:spPr>
        <a:solidFill>
          <a:schemeClr val="accent4">
            <a:lumMod val="20000"/>
            <a:lumOff val="80000"/>
            <a:alpha val="90000"/>
          </a:schemeClr>
        </a:solidFill>
      </dgm:spPr>
      <dgm:t>
        <a:bodyPr/>
        <a:lstStyle/>
        <a:p>
          <a:endParaRPr lang="en-US" dirty="0"/>
        </a:p>
      </dgm:t>
    </dgm:pt>
    <dgm:pt modelId="{2C37AAC4-AEE9-4DFF-8B29-F1A77A129226}" type="parTrans" cxnId="{29BD657A-0921-4817-BC64-548CBCD16DAA}">
      <dgm:prSet/>
      <dgm:spPr/>
      <dgm:t>
        <a:bodyPr/>
        <a:lstStyle/>
        <a:p>
          <a:endParaRPr lang="en-US"/>
        </a:p>
      </dgm:t>
    </dgm:pt>
    <dgm:pt modelId="{F2004692-1BC2-4760-A277-F032A8D8858D}" type="sibTrans" cxnId="{29BD657A-0921-4817-BC64-548CBCD16DAA}">
      <dgm:prSet/>
      <dgm:spPr/>
      <dgm:t>
        <a:bodyPr/>
        <a:lstStyle/>
        <a:p>
          <a:endParaRPr lang="en-US"/>
        </a:p>
      </dgm:t>
    </dgm:pt>
    <dgm:pt modelId="{A478EDD6-D2B5-44DD-B631-AE58F3022788}">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Associates Degree </a:t>
          </a:r>
        </a:p>
      </dgm:t>
    </dgm:pt>
    <dgm:pt modelId="{BB16595C-C748-45E4-8E94-E9E1ED81CEBE}" type="parTrans" cxnId="{FF054E40-5C0D-4F9E-BBC2-4C72AE48DC0D}">
      <dgm:prSet/>
      <dgm:spPr/>
      <dgm:t>
        <a:bodyPr/>
        <a:lstStyle/>
        <a:p>
          <a:endParaRPr lang="en-US"/>
        </a:p>
      </dgm:t>
    </dgm:pt>
    <dgm:pt modelId="{79A97A19-8AEE-4157-8847-9D11C041597F}" type="sibTrans" cxnId="{FF054E40-5C0D-4F9E-BBC2-4C72AE48DC0D}">
      <dgm:prSet/>
      <dgm:spPr/>
      <dgm:t>
        <a:bodyPr/>
        <a:lstStyle/>
        <a:p>
          <a:endParaRPr lang="en-US"/>
        </a:p>
      </dgm:t>
    </dgm:pt>
    <dgm:pt modelId="{27E58882-C75A-4779-9CA6-ED2208A13232}">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Interview Advice</a:t>
          </a:r>
        </a:p>
      </dgm:t>
    </dgm:pt>
    <dgm:pt modelId="{51DD9E88-1BD5-4134-9DD6-C685D3603C0F}" type="parTrans" cxnId="{82BFA8C0-92DF-4437-8A01-07766E175FF2}">
      <dgm:prSet/>
      <dgm:spPr/>
      <dgm:t>
        <a:bodyPr/>
        <a:lstStyle/>
        <a:p>
          <a:endParaRPr lang="en-US"/>
        </a:p>
      </dgm:t>
    </dgm:pt>
    <dgm:pt modelId="{DA7316E4-6B72-4085-B319-8B8634457957}" type="sibTrans" cxnId="{82BFA8C0-92DF-4437-8A01-07766E175FF2}">
      <dgm:prSet/>
      <dgm:spPr/>
      <dgm:t>
        <a:bodyPr/>
        <a:lstStyle/>
        <a:p>
          <a:endParaRPr lang="en-US"/>
        </a:p>
      </dgm:t>
    </dgm:pt>
    <dgm:pt modelId="{7967BA58-6FFF-4DBA-B477-B1442F16C36D}">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Workplace Communication </a:t>
          </a:r>
        </a:p>
      </dgm:t>
    </dgm:pt>
    <dgm:pt modelId="{BA16AC04-72A1-481A-8286-2C9919D47C6F}" type="parTrans" cxnId="{EDE2B350-6971-4559-BF09-66A3F8928F52}">
      <dgm:prSet/>
      <dgm:spPr/>
      <dgm:t>
        <a:bodyPr/>
        <a:lstStyle/>
        <a:p>
          <a:endParaRPr lang="en-US"/>
        </a:p>
      </dgm:t>
    </dgm:pt>
    <dgm:pt modelId="{61FE284D-2B5B-4899-858D-6C63034F7CFD}" type="sibTrans" cxnId="{EDE2B350-6971-4559-BF09-66A3F8928F52}">
      <dgm:prSet/>
      <dgm:spPr/>
      <dgm:t>
        <a:bodyPr/>
        <a:lstStyle/>
        <a:p>
          <a:endParaRPr lang="en-US"/>
        </a:p>
      </dgm:t>
    </dgm:pt>
    <dgm:pt modelId="{98747DDB-DF6D-4A08-880A-A72110C1A8D7}">
      <dgm:prSet phldrT="[Text]"/>
      <dgm:spPr>
        <a:solidFill>
          <a:schemeClr val="accent4">
            <a:lumMod val="20000"/>
            <a:lumOff val="80000"/>
            <a:alpha val="90000"/>
          </a:schemeClr>
        </a:solidFill>
      </dgm:spPr>
      <dgm:t>
        <a:bodyPr/>
        <a:lstStyle/>
        <a:p>
          <a:r>
            <a:rPr lang="en-US" dirty="0">
              <a:solidFill>
                <a:schemeClr val="tx1">
                  <a:lumMod val="75000"/>
                  <a:lumOff val="25000"/>
                </a:schemeClr>
              </a:solidFill>
            </a:rPr>
            <a:t>Money Management </a:t>
          </a:r>
        </a:p>
      </dgm:t>
    </dgm:pt>
    <dgm:pt modelId="{350FE599-2CE4-4EA4-B4C5-27D7F1EC591A}" type="parTrans" cxnId="{9BD5A970-691F-4093-84FA-E2A525AA9D01}">
      <dgm:prSet/>
      <dgm:spPr/>
      <dgm:t>
        <a:bodyPr/>
        <a:lstStyle/>
        <a:p>
          <a:endParaRPr lang="en-US"/>
        </a:p>
      </dgm:t>
    </dgm:pt>
    <dgm:pt modelId="{182B8662-3CD7-425B-9B92-22757D59823A}" type="sibTrans" cxnId="{9BD5A970-691F-4093-84FA-E2A525AA9D01}">
      <dgm:prSet/>
      <dgm:spPr/>
      <dgm:t>
        <a:bodyPr/>
        <a:lstStyle/>
        <a:p>
          <a:endParaRPr lang="en-US"/>
        </a:p>
      </dgm:t>
    </dgm:pt>
    <dgm:pt modelId="{F90403C1-7877-42E4-8587-7101B259407B}" type="pres">
      <dgm:prSet presAssocID="{58F382F8-ED40-4748-AC1A-1430B75162DB}" presName="Name0" presStyleCnt="0">
        <dgm:presLayoutVars>
          <dgm:dir/>
          <dgm:animLvl val="lvl"/>
          <dgm:resizeHandles val="exact"/>
        </dgm:presLayoutVars>
      </dgm:prSet>
      <dgm:spPr/>
    </dgm:pt>
    <dgm:pt modelId="{A3E0049A-A077-41A3-8669-13E44D952022}" type="pres">
      <dgm:prSet presAssocID="{38AC8C96-C7ED-4B22-B92E-792A8B74AFF8}" presName="composite" presStyleCnt="0"/>
      <dgm:spPr/>
    </dgm:pt>
    <dgm:pt modelId="{B0CF465F-B896-4146-8505-56623EB33DE9}" type="pres">
      <dgm:prSet presAssocID="{38AC8C96-C7ED-4B22-B92E-792A8B74AFF8}" presName="parTx" presStyleLbl="alignNode1" presStyleIdx="0" presStyleCnt="3" custLinFactNeighborX="-103" custLinFactNeighborY="1606">
        <dgm:presLayoutVars>
          <dgm:chMax val="0"/>
          <dgm:chPref val="0"/>
          <dgm:bulletEnabled val="1"/>
        </dgm:presLayoutVars>
      </dgm:prSet>
      <dgm:spPr/>
    </dgm:pt>
    <dgm:pt modelId="{75A726FA-59ED-4516-BA91-C0B337EDDC1E}" type="pres">
      <dgm:prSet presAssocID="{38AC8C96-C7ED-4B22-B92E-792A8B74AFF8}" presName="desTx" presStyleLbl="alignAccFollowNode1" presStyleIdx="0" presStyleCnt="3">
        <dgm:presLayoutVars>
          <dgm:bulletEnabled val="1"/>
        </dgm:presLayoutVars>
      </dgm:prSet>
      <dgm:spPr/>
    </dgm:pt>
    <dgm:pt modelId="{D23319BD-5936-435D-91D2-FF38E70A3D24}" type="pres">
      <dgm:prSet presAssocID="{E3E556A2-7860-4745-8B3D-13D282347565}" presName="space" presStyleCnt="0"/>
      <dgm:spPr/>
    </dgm:pt>
    <dgm:pt modelId="{BDE081D9-2102-4D13-BB5A-0C3FF7BB655D}" type="pres">
      <dgm:prSet presAssocID="{7CBB7080-A8FC-4B2D-8560-283614BF12CE}" presName="composite" presStyleCnt="0"/>
      <dgm:spPr/>
    </dgm:pt>
    <dgm:pt modelId="{81868664-8BA7-4E84-8609-7330A6AC2A6B}" type="pres">
      <dgm:prSet presAssocID="{7CBB7080-A8FC-4B2D-8560-283614BF12CE}" presName="parTx" presStyleLbl="alignNode1" presStyleIdx="1" presStyleCnt="3">
        <dgm:presLayoutVars>
          <dgm:chMax val="0"/>
          <dgm:chPref val="0"/>
          <dgm:bulletEnabled val="1"/>
        </dgm:presLayoutVars>
      </dgm:prSet>
      <dgm:spPr/>
    </dgm:pt>
    <dgm:pt modelId="{E6A3A598-46C9-424E-B18E-0EE8A0CD1B79}" type="pres">
      <dgm:prSet presAssocID="{7CBB7080-A8FC-4B2D-8560-283614BF12CE}" presName="desTx" presStyleLbl="alignAccFollowNode1" presStyleIdx="1" presStyleCnt="3" custLinFactNeighborX="-227" custLinFactNeighborY="-160">
        <dgm:presLayoutVars>
          <dgm:bulletEnabled val="1"/>
        </dgm:presLayoutVars>
      </dgm:prSet>
      <dgm:spPr/>
    </dgm:pt>
    <dgm:pt modelId="{4830E9E6-13BA-4D2D-8DA0-541F8E7DF33F}" type="pres">
      <dgm:prSet presAssocID="{4FCAC37E-B509-4637-BE4A-48D2B59F1224}" presName="space" presStyleCnt="0"/>
      <dgm:spPr/>
    </dgm:pt>
    <dgm:pt modelId="{E498EB40-87A1-4A65-88AC-27946F3AF320}" type="pres">
      <dgm:prSet presAssocID="{78FC2603-4B2D-4D38-8A8D-09BC614416C7}" presName="composite" presStyleCnt="0"/>
      <dgm:spPr/>
    </dgm:pt>
    <dgm:pt modelId="{861E08B9-F75A-4AB2-958D-6B6E6A9D7831}" type="pres">
      <dgm:prSet presAssocID="{78FC2603-4B2D-4D38-8A8D-09BC614416C7}" presName="parTx" presStyleLbl="alignNode1" presStyleIdx="2" presStyleCnt="3">
        <dgm:presLayoutVars>
          <dgm:chMax val="0"/>
          <dgm:chPref val="0"/>
          <dgm:bulletEnabled val="1"/>
        </dgm:presLayoutVars>
      </dgm:prSet>
      <dgm:spPr/>
    </dgm:pt>
    <dgm:pt modelId="{D5A0AADA-4A36-404E-8620-E7964BF655F8}" type="pres">
      <dgm:prSet presAssocID="{78FC2603-4B2D-4D38-8A8D-09BC614416C7}" presName="desTx" presStyleLbl="alignAccFollowNode1" presStyleIdx="2" presStyleCnt="3">
        <dgm:presLayoutVars>
          <dgm:bulletEnabled val="1"/>
        </dgm:presLayoutVars>
      </dgm:prSet>
      <dgm:spPr/>
    </dgm:pt>
  </dgm:ptLst>
  <dgm:cxnLst>
    <dgm:cxn modelId="{CAB1DB08-5A4C-4F54-BA2E-44F961524A47}" srcId="{58F382F8-ED40-4748-AC1A-1430B75162DB}" destId="{38AC8C96-C7ED-4B22-B92E-792A8B74AFF8}" srcOrd="0" destOrd="0" parTransId="{CB5C4ECA-2B9B-40AC-B1AC-99A434FC8A8C}" sibTransId="{E3E556A2-7860-4745-8B3D-13D282347565}"/>
    <dgm:cxn modelId="{510DB90A-6CE1-45EF-AE03-C48715D36F80}" type="presOf" srcId="{CE7C3CF2-511F-49DC-8125-A725C06BB610}" destId="{D5A0AADA-4A36-404E-8620-E7964BF655F8}" srcOrd="0" destOrd="1" presId="urn:microsoft.com/office/officeart/2005/8/layout/hList1"/>
    <dgm:cxn modelId="{20CC7710-C02D-47B1-87C7-30388281B768}" type="presOf" srcId="{46C404FA-7D07-4462-AB43-9C3CBCB383B9}" destId="{75A726FA-59ED-4516-BA91-C0B337EDDC1E}" srcOrd="0" destOrd="2" presId="urn:microsoft.com/office/officeart/2005/8/layout/hList1"/>
    <dgm:cxn modelId="{DE0B2A1D-EFAD-4FA8-AC58-DC882C3DF1E0}" type="presOf" srcId="{C7927805-AF5C-468B-A861-9D516FD99903}" destId="{75A726FA-59ED-4516-BA91-C0B337EDDC1E}" srcOrd="0" destOrd="5" presId="urn:microsoft.com/office/officeart/2005/8/layout/hList1"/>
    <dgm:cxn modelId="{EAC4CE1E-1A49-4DC1-BBD8-177D24AF05E1}" type="presOf" srcId="{27E58882-C75A-4779-9CA6-ED2208A13232}" destId="{E6A3A598-46C9-424E-B18E-0EE8A0CD1B79}" srcOrd="0" destOrd="2" presId="urn:microsoft.com/office/officeart/2005/8/layout/hList1"/>
    <dgm:cxn modelId="{25DCB822-BBD0-46B9-9899-F00FB893B00D}" type="presOf" srcId="{78FC2603-4B2D-4D38-8A8D-09BC614416C7}" destId="{861E08B9-F75A-4AB2-958D-6B6E6A9D7831}" srcOrd="0" destOrd="0" presId="urn:microsoft.com/office/officeart/2005/8/layout/hList1"/>
    <dgm:cxn modelId="{D2459625-57AD-44FC-B122-CC186A86F3FC}" srcId="{58F382F8-ED40-4748-AC1A-1430B75162DB}" destId="{78FC2603-4B2D-4D38-8A8D-09BC614416C7}" srcOrd="2" destOrd="0" parTransId="{E31590FC-02A2-431A-A11D-F6DCC1A9E47E}" sibTransId="{BFE520D2-7781-4415-9C05-9020258CCD70}"/>
    <dgm:cxn modelId="{52020B2E-A7DD-4461-9324-E03EA8CD99BF}" type="presOf" srcId="{7CBB7080-A8FC-4B2D-8560-283614BF12CE}" destId="{81868664-8BA7-4E84-8609-7330A6AC2A6B}" srcOrd="0" destOrd="0" presId="urn:microsoft.com/office/officeart/2005/8/layout/hList1"/>
    <dgm:cxn modelId="{4DACEF2E-DCF8-41C2-AD95-893FC1CF8931}" type="presOf" srcId="{425572DD-1F64-492E-92E4-43E861E28B5A}" destId="{75A726FA-59ED-4516-BA91-C0B337EDDC1E}" srcOrd="0" destOrd="0" presId="urn:microsoft.com/office/officeart/2005/8/layout/hList1"/>
    <dgm:cxn modelId="{007E9F3D-0453-427C-8BBA-399092B74DA0}" type="presOf" srcId="{7967BA58-6FFF-4DBA-B477-B1442F16C36D}" destId="{D5A0AADA-4A36-404E-8620-E7964BF655F8}" srcOrd="0" destOrd="2" presId="urn:microsoft.com/office/officeart/2005/8/layout/hList1"/>
    <dgm:cxn modelId="{E0A60B3F-C4C4-44FD-8FE6-594A250EE890}" type="presOf" srcId="{7053CAB7-1C53-44B3-9F36-A8CE71E3EE0B}" destId="{E6A3A598-46C9-424E-B18E-0EE8A0CD1B79}" srcOrd="0" destOrd="1" presId="urn:microsoft.com/office/officeart/2005/8/layout/hList1"/>
    <dgm:cxn modelId="{FF054E40-5C0D-4F9E-BBC2-4C72AE48DC0D}" srcId="{01EEDA82-5418-48AD-8417-D53E13616464}" destId="{A478EDD6-D2B5-44DD-B631-AE58F3022788}" srcOrd="1" destOrd="0" parTransId="{BB16595C-C748-45E4-8E94-E9E1ED81CEBE}" sibTransId="{79A97A19-8AEE-4157-8847-9D11C041597F}"/>
    <dgm:cxn modelId="{EEE58060-C7A0-47E0-8718-31DE49D939F3}" srcId="{7CBB7080-A8FC-4B2D-8560-283614BF12CE}" destId="{7053CAB7-1C53-44B3-9F36-A8CE71E3EE0B}" srcOrd="1" destOrd="0" parTransId="{C11B8C2A-A701-47C2-AFFC-B27B13F62019}" sibTransId="{A6B4354F-C88B-4E6B-B816-D1A03CCD4957}"/>
    <dgm:cxn modelId="{65605941-D182-47D4-AC2F-AF7ABD34BA9C}" srcId="{7CBB7080-A8FC-4B2D-8560-283614BF12CE}" destId="{D887BD8F-A368-404E-A617-A7EBA68DC56F}" srcOrd="0" destOrd="0" parTransId="{F8610913-C24F-4E12-9572-900883AB12F1}" sibTransId="{8D3AA83C-B784-4B2E-B78F-1B85AC1E3F87}"/>
    <dgm:cxn modelId="{87382762-32FF-405E-8BF2-3594979F98E1}" srcId="{38AC8C96-C7ED-4B22-B92E-792A8B74AFF8}" destId="{01EEDA82-5418-48AD-8417-D53E13616464}" srcOrd="1" destOrd="0" parTransId="{CC32989F-2AF2-4769-A6D4-790BB200582C}" sibTransId="{C2364E95-2445-4833-94BD-B8FAF48579FA}"/>
    <dgm:cxn modelId="{95BACF43-FF84-4D47-92F2-D2EE0CD964F8}" type="presOf" srcId="{D887BD8F-A368-404E-A617-A7EBA68DC56F}" destId="{E6A3A598-46C9-424E-B18E-0EE8A0CD1B79}" srcOrd="0" destOrd="0" presId="urn:microsoft.com/office/officeart/2005/8/layout/hList1"/>
    <dgm:cxn modelId="{BFE4476B-C183-4036-AB69-5F92245D557F}" srcId="{38AC8C96-C7ED-4B22-B92E-792A8B74AFF8}" destId="{425572DD-1F64-492E-92E4-43E861E28B5A}" srcOrd="0" destOrd="0" parTransId="{D80BF5C0-9471-4995-BE67-1EDE56778C89}" sibTransId="{FDFAD7C1-0EA0-4DDD-B561-0205FBFBA721}"/>
    <dgm:cxn modelId="{E3380A4F-E42E-4EB5-B739-6F73B2A474D2}" type="presOf" srcId="{A478EDD6-D2B5-44DD-B631-AE58F3022788}" destId="{75A726FA-59ED-4516-BA91-C0B337EDDC1E}" srcOrd="0" destOrd="3" presId="urn:microsoft.com/office/officeart/2005/8/layout/hList1"/>
    <dgm:cxn modelId="{9BD5A970-691F-4093-84FA-E2A525AA9D01}" srcId="{78FC2603-4B2D-4D38-8A8D-09BC614416C7}" destId="{98747DDB-DF6D-4A08-880A-A72110C1A8D7}" srcOrd="3" destOrd="0" parTransId="{350FE599-2CE4-4EA4-B4C5-27D7F1EC591A}" sibTransId="{182B8662-3CD7-425B-9B92-22757D59823A}"/>
    <dgm:cxn modelId="{EDE2B350-6971-4559-BF09-66A3F8928F52}" srcId="{78FC2603-4B2D-4D38-8A8D-09BC614416C7}" destId="{7967BA58-6FFF-4DBA-B477-B1442F16C36D}" srcOrd="2" destOrd="0" parTransId="{BA16AC04-72A1-481A-8286-2C9919D47C6F}" sibTransId="{61FE284D-2B5B-4899-858D-6C63034F7CFD}"/>
    <dgm:cxn modelId="{29BD657A-0921-4817-BC64-548CBCD16DAA}" srcId="{01EEDA82-5418-48AD-8417-D53E13616464}" destId="{C7927805-AF5C-468B-A861-9D516FD99903}" srcOrd="3" destOrd="0" parTransId="{2C37AAC4-AEE9-4DFF-8B29-F1A77A129226}" sibTransId="{F2004692-1BC2-4760-A277-F032A8D8858D}"/>
    <dgm:cxn modelId="{1EF8368D-4E25-46F3-861A-83DFF30AE89F}" srcId="{01EEDA82-5418-48AD-8417-D53E13616464}" destId="{46C404FA-7D07-4462-AB43-9C3CBCB383B9}" srcOrd="0" destOrd="0" parTransId="{F5223EFF-31F9-43CE-9CF9-3FD0C98266D3}" sibTransId="{A9F8AC61-F0CD-4149-82CF-BB63EDAB25F7}"/>
    <dgm:cxn modelId="{076EF68E-3A8E-4DB6-9181-B8F72F75CC5C}" type="presOf" srcId="{16E2EC9C-AAC9-42E2-80F2-8E5004CE6063}" destId="{D5A0AADA-4A36-404E-8620-E7964BF655F8}" srcOrd="0" destOrd="0" presId="urn:microsoft.com/office/officeart/2005/8/layout/hList1"/>
    <dgm:cxn modelId="{837BAC8F-1E7E-4B99-A20E-DC8A39D58ADF}" type="presOf" srcId="{58F382F8-ED40-4748-AC1A-1430B75162DB}" destId="{F90403C1-7877-42E4-8587-7101B259407B}" srcOrd="0" destOrd="0" presId="urn:microsoft.com/office/officeart/2005/8/layout/hList1"/>
    <dgm:cxn modelId="{45479398-5265-4B2C-B470-C80C4264D4AF}" type="presOf" srcId="{01EEDA82-5418-48AD-8417-D53E13616464}" destId="{75A726FA-59ED-4516-BA91-C0B337EDDC1E}" srcOrd="0" destOrd="1" presId="urn:microsoft.com/office/officeart/2005/8/layout/hList1"/>
    <dgm:cxn modelId="{13C6C09B-C4FF-42C5-BA14-1970F938E959}" srcId="{58F382F8-ED40-4748-AC1A-1430B75162DB}" destId="{7CBB7080-A8FC-4B2D-8560-283614BF12CE}" srcOrd="1" destOrd="0" parTransId="{923CC225-965D-4FBA-8693-1959CAFEE31E}" sibTransId="{4FCAC37E-B509-4637-BE4A-48D2B59F1224}"/>
    <dgm:cxn modelId="{5EDE4FBC-3A15-4EC4-A3BA-315C03FEC429}" srcId="{78FC2603-4B2D-4D38-8A8D-09BC614416C7}" destId="{16E2EC9C-AAC9-42E2-80F2-8E5004CE6063}" srcOrd="0" destOrd="0" parTransId="{3F91499D-6C47-48F4-A27E-77ADC59357EA}" sibTransId="{08DFE03A-6901-40F0-B07D-5D7C8FBE3C8C}"/>
    <dgm:cxn modelId="{82BFA8C0-92DF-4437-8A01-07766E175FF2}" srcId="{7CBB7080-A8FC-4B2D-8560-283614BF12CE}" destId="{27E58882-C75A-4779-9CA6-ED2208A13232}" srcOrd="2" destOrd="0" parTransId="{51DD9E88-1BD5-4134-9DD6-C685D3603C0F}" sibTransId="{DA7316E4-6B72-4085-B319-8B8634457957}"/>
    <dgm:cxn modelId="{90202EC5-3CAF-4833-8282-9255C57598F2}" type="presOf" srcId="{98747DDB-DF6D-4A08-880A-A72110C1A8D7}" destId="{D5A0AADA-4A36-404E-8620-E7964BF655F8}" srcOrd="0" destOrd="3" presId="urn:microsoft.com/office/officeart/2005/8/layout/hList1"/>
    <dgm:cxn modelId="{61A7E3CA-BD45-48AB-B05B-9CF2074A96C7}" type="presOf" srcId="{38AC8C96-C7ED-4B22-B92E-792A8B74AFF8}" destId="{B0CF465F-B896-4146-8505-56623EB33DE9}" srcOrd="0" destOrd="0" presId="urn:microsoft.com/office/officeart/2005/8/layout/hList1"/>
    <dgm:cxn modelId="{5E274DE6-E08C-4BF4-9483-610FFD31D966}" srcId="{01EEDA82-5418-48AD-8417-D53E13616464}" destId="{E0BCD05D-F7C6-4FCE-8174-18CDA66BF875}" srcOrd="2" destOrd="0" parTransId="{F9363F28-2C00-4D3B-9736-C7426956B89A}" sibTransId="{AB88DD72-2C5C-4AD6-82D5-096EB08FB961}"/>
    <dgm:cxn modelId="{81B6B6EB-3858-4721-A0CC-DD3259443C4C}" srcId="{78FC2603-4B2D-4D38-8A8D-09BC614416C7}" destId="{CE7C3CF2-511F-49DC-8125-A725C06BB610}" srcOrd="1" destOrd="0" parTransId="{B03E99A1-C1E2-4306-8D33-139904288ACA}" sibTransId="{F9B5041A-B552-41BD-8500-902C655D4FEC}"/>
    <dgm:cxn modelId="{DF73B4EE-DD28-41B4-996E-97EF0271477B}" type="presOf" srcId="{E0BCD05D-F7C6-4FCE-8174-18CDA66BF875}" destId="{75A726FA-59ED-4516-BA91-C0B337EDDC1E}" srcOrd="0" destOrd="4" presId="urn:microsoft.com/office/officeart/2005/8/layout/hList1"/>
    <dgm:cxn modelId="{60DE96BF-AC28-4F58-A042-FB84C36E45D4}" type="presParOf" srcId="{F90403C1-7877-42E4-8587-7101B259407B}" destId="{A3E0049A-A077-41A3-8669-13E44D952022}" srcOrd="0" destOrd="0" presId="urn:microsoft.com/office/officeart/2005/8/layout/hList1"/>
    <dgm:cxn modelId="{CFF27F37-25EB-4146-B8AA-676150CC7BEB}" type="presParOf" srcId="{A3E0049A-A077-41A3-8669-13E44D952022}" destId="{B0CF465F-B896-4146-8505-56623EB33DE9}" srcOrd="0" destOrd="0" presId="urn:microsoft.com/office/officeart/2005/8/layout/hList1"/>
    <dgm:cxn modelId="{3679D642-70D6-4FBF-992B-146FC6707BC1}" type="presParOf" srcId="{A3E0049A-A077-41A3-8669-13E44D952022}" destId="{75A726FA-59ED-4516-BA91-C0B337EDDC1E}" srcOrd="1" destOrd="0" presId="urn:microsoft.com/office/officeart/2005/8/layout/hList1"/>
    <dgm:cxn modelId="{31C77478-B712-4310-A3D2-A159B44B2753}" type="presParOf" srcId="{F90403C1-7877-42E4-8587-7101B259407B}" destId="{D23319BD-5936-435D-91D2-FF38E70A3D24}" srcOrd="1" destOrd="0" presId="urn:microsoft.com/office/officeart/2005/8/layout/hList1"/>
    <dgm:cxn modelId="{C08EF454-31B9-451C-AFF0-7F5CCCD99358}" type="presParOf" srcId="{F90403C1-7877-42E4-8587-7101B259407B}" destId="{BDE081D9-2102-4D13-BB5A-0C3FF7BB655D}" srcOrd="2" destOrd="0" presId="urn:microsoft.com/office/officeart/2005/8/layout/hList1"/>
    <dgm:cxn modelId="{3DA1123B-45D3-48B9-9E91-9C4C825A5C2D}" type="presParOf" srcId="{BDE081D9-2102-4D13-BB5A-0C3FF7BB655D}" destId="{81868664-8BA7-4E84-8609-7330A6AC2A6B}" srcOrd="0" destOrd="0" presId="urn:microsoft.com/office/officeart/2005/8/layout/hList1"/>
    <dgm:cxn modelId="{97D41B22-44A5-489A-90C6-1ABCF6970324}" type="presParOf" srcId="{BDE081D9-2102-4D13-BB5A-0C3FF7BB655D}" destId="{E6A3A598-46C9-424E-B18E-0EE8A0CD1B79}" srcOrd="1" destOrd="0" presId="urn:microsoft.com/office/officeart/2005/8/layout/hList1"/>
    <dgm:cxn modelId="{65646210-EC0A-4701-B260-DA0259EA5D48}" type="presParOf" srcId="{F90403C1-7877-42E4-8587-7101B259407B}" destId="{4830E9E6-13BA-4D2D-8DA0-541F8E7DF33F}" srcOrd="3" destOrd="0" presId="urn:microsoft.com/office/officeart/2005/8/layout/hList1"/>
    <dgm:cxn modelId="{54B32540-11FB-4DF7-8AE7-E52F057B8162}" type="presParOf" srcId="{F90403C1-7877-42E4-8587-7101B259407B}" destId="{E498EB40-87A1-4A65-88AC-27946F3AF320}" srcOrd="4" destOrd="0" presId="urn:microsoft.com/office/officeart/2005/8/layout/hList1"/>
    <dgm:cxn modelId="{E061A80E-8DDF-4B37-8148-8D9038A859B8}" type="presParOf" srcId="{E498EB40-87A1-4A65-88AC-27946F3AF320}" destId="{861E08B9-F75A-4AB2-958D-6B6E6A9D7831}" srcOrd="0" destOrd="0" presId="urn:microsoft.com/office/officeart/2005/8/layout/hList1"/>
    <dgm:cxn modelId="{0BD991BE-C944-4470-ABC2-BE990DA136CF}" type="presParOf" srcId="{E498EB40-87A1-4A65-88AC-27946F3AF320}" destId="{D5A0AADA-4A36-404E-8620-E7964BF655F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F465F-B896-4146-8505-56623EB33DE9}">
      <dsp:nvSpPr>
        <dsp:cNvPr id="0" name=""/>
        <dsp:cNvSpPr/>
      </dsp:nvSpPr>
      <dsp:spPr>
        <a:xfrm>
          <a:off x="0" y="465172"/>
          <a:ext cx="2475854" cy="767378"/>
        </a:xfrm>
        <a:prstGeom prst="rect">
          <a:avLst/>
        </a:prstGeom>
        <a:solidFill>
          <a:schemeClr val="accent5">
            <a:lumMod val="60000"/>
            <a:lumOff val="40000"/>
          </a:schemeClr>
        </a:solidFill>
        <a:ln w="254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75000"/>
                  <a:lumOff val="25000"/>
                </a:schemeClr>
              </a:solidFill>
            </a:rPr>
            <a:t>Career Options and Education </a:t>
          </a:r>
        </a:p>
      </dsp:txBody>
      <dsp:txXfrm>
        <a:off x="0" y="465172"/>
        <a:ext cx="2475854" cy="767378"/>
      </dsp:txXfrm>
    </dsp:sp>
    <dsp:sp modelId="{75A726FA-59ED-4516-BA91-C0B337EDDC1E}">
      <dsp:nvSpPr>
        <dsp:cNvPr id="0" name=""/>
        <dsp:cNvSpPr/>
      </dsp:nvSpPr>
      <dsp:spPr>
        <a:xfrm>
          <a:off x="2539" y="1220227"/>
          <a:ext cx="2475854" cy="3744180"/>
        </a:xfrm>
        <a:prstGeom prst="rect">
          <a:avLst/>
        </a:prstGeom>
        <a:solidFill>
          <a:schemeClr val="accent4">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lumMod val="75000"/>
                  <a:lumOff val="25000"/>
                </a:schemeClr>
              </a:solidFill>
            </a:rPr>
            <a:t>Job Market Trends</a:t>
          </a:r>
        </a:p>
        <a:p>
          <a:pPr marL="228600" lvl="1" indent="-228600" algn="l" defTabSz="977900">
            <a:lnSpc>
              <a:spcPct val="90000"/>
            </a:lnSpc>
            <a:spcBef>
              <a:spcPct val="0"/>
            </a:spcBef>
            <a:spcAft>
              <a:spcPct val="15000"/>
            </a:spcAft>
            <a:buChar char="•"/>
          </a:pPr>
          <a:r>
            <a:rPr lang="en-US" sz="2200" kern="1200" dirty="0">
              <a:solidFill>
                <a:schemeClr val="tx1">
                  <a:lumMod val="75000"/>
                  <a:lumOff val="25000"/>
                </a:schemeClr>
              </a:solidFill>
            </a:rPr>
            <a:t>Jobs available with:</a:t>
          </a:r>
        </a:p>
        <a:p>
          <a:pPr marL="457200" lvl="2" indent="-228600" algn="l" defTabSz="977900">
            <a:lnSpc>
              <a:spcPct val="90000"/>
            </a:lnSpc>
            <a:spcBef>
              <a:spcPct val="0"/>
            </a:spcBef>
            <a:spcAft>
              <a:spcPct val="15000"/>
            </a:spcAft>
            <a:buChar char="•"/>
          </a:pPr>
          <a:r>
            <a:rPr lang="en-US" sz="2200" kern="1200" dirty="0">
              <a:solidFill>
                <a:schemeClr val="tx1">
                  <a:lumMod val="75000"/>
                  <a:lumOff val="25000"/>
                </a:schemeClr>
              </a:solidFill>
            </a:rPr>
            <a:t>High School Diploma </a:t>
          </a:r>
        </a:p>
        <a:p>
          <a:pPr marL="457200" lvl="2" indent="-228600" algn="l" defTabSz="977900">
            <a:lnSpc>
              <a:spcPct val="90000"/>
            </a:lnSpc>
            <a:spcBef>
              <a:spcPct val="0"/>
            </a:spcBef>
            <a:spcAft>
              <a:spcPct val="15000"/>
            </a:spcAft>
            <a:buChar char="•"/>
          </a:pPr>
          <a:r>
            <a:rPr lang="en-US" sz="2200" kern="1200" dirty="0">
              <a:solidFill>
                <a:schemeClr val="tx1">
                  <a:lumMod val="75000"/>
                  <a:lumOff val="25000"/>
                </a:schemeClr>
              </a:solidFill>
            </a:rPr>
            <a:t>Associates Degree </a:t>
          </a:r>
        </a:p>
        <a:p>
          <a:pPr marL="457200" lvl="2" indent="-228600" algn="l" defTabSz="977900">
            <a:lnSpc>
              <a:spcPct val="90000"/>
            </a:lnSpc>
            <a:spcBef>
              <a:spcPct val="0"/>
            </a:spcBef>
            <a:spcAft>
              <a:spcPct val="15000"/>
            </a:spcAft>
            <a:buChar char="•"/>
          </a:pPr>
          <a:r>
            <a:rPr lang="en-US" sz="2200" kern="1200" dirty="0">
              <a:solidFill>
                <a:schemeClr val="tx1">
                  <a:lumMod val="75000"/>
                  <a:lumOff val="25000"/>
                </a:schemeClr>
              </a:solidFill>
            </a:rPr>
            <a:t>Bachelor’s Degree</a:t>
          </a:r>
        </a:p>
        <a:p>
          <a:pPr marL="457200" lvl="2" indent="-228600" algn="l" defTabSz="977900">
            <a:lnSpc>
              <a:spcPct val="90000"/>
            </a:lnSpc>
            <a:spcBef>
              <a:spcPct val="0"/>
            </a:spcBef>
            <a:spcAft>
              <a:spcPct val="15000"/>
            </a:spcAft>
            <a:buChar char="•"/>
          </a:pPr>
          <a:endParaRPr lang="en-US" sz="2200" kern="1200" dirty="0"/>
        </a:p>
      </dsp:txBody>
      <dsp:txXfrm>
        <a:off x="2539" y="1220227"/>
        <a:ext cx="2475854" cy="3744180"/>
      </dsp:txXfrm>
    </dsp:sp>
    <dsp:sp modelId="{81868664-8BA7-4E84-8609-7330A6AC2A6B}">
      <dsp:nvSpPr>
        <dsp:cNvPr id="0" name=""/>
        <dsp:cNvSpPr/>
      </dsp:nvSpPr>
      <dsp:spPr>
        <a:xfrm>
          <a:off x="2825014" y="452848"/>
          <a:ext cx="2475854" cy="767378"/>
        </a:xfrm>
        <a:prstGeom prst="rect">
          <a:avLst/>
        </a:prstGeom>
        <a:solidFill>
          <a:schemeClr val="accent5">
            <a:lumMod val="60000"/>
            <a:lumOff val="40000"/>
          </a:schemeClr>
        </a:solidFill>
        <a:ln w="254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75000"/>
                  <a:lumOff val="25000"/>
                </a:schemeClr>
              </a:solidFill>
            </a:rPr>
            <a:t>Workforce Entry and Job Search</a:t>
          </a:r>
        </a:p>
      </dsp:txBody>
      <dsp:txXfrm>
        <a:off x="2825014" y="452848"/>
        <a:ext cx="2475854" cy="767378"/>
      </dsp:txXfrm>
    </dsp:sp>
    <dsp:sp modelId="{E6A3A598-46C9-424E-B18E-0EE8A0CD1B79}">
      <dsp:nvSpPr>
        <dsp:cNvPr id="0" name=""/>
        <dsp:cNvSpPr/>
      </dsp:nvSpPr>
      <dsp:spPr>
        <a:xfrm>
          <a:off x="2819393" y="1214236"/>
          <a:ext cx="2475854" cy="3744180"/>
        </a:xfrm>
        <a:prstGeom prst="rect">
          <a:avLst/>
        </a:prstGeom>
        <a:solidFill>
          <a:schemeClr val="accent4">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lumMod val="75000"/>
                  <a:lumOff val="25000"/>
                </a:schemeClr>
              </a:solidFill>
            </a:rPr>
            <a:t>Finding Job Openings</a:t>
          </a:r>
        </a:p>
        <a:p>
          <a:pPr marL="228600" lvl="1" indent="-228600" algn="l" defTabSz="977900">
            <a:lnSpc>
              <a:spcPct val="90000"/>
            </a:lnSpc>
            <a:spcBef>
              <a:spcPct val="0"/>
            </a:spcBef>
            <a:spcAft>
              <a:spcPct val="15000"/>
            </a:spcAft>
            <a:buChar char="•"/>
          </a:pPr>
          <a:r>
            <a:rPr lang="en-US" sz="2200" kern="1200" spc="-100" dirty="0">
              <a:solidFill>
                <a:schemeClr val="tx1">
                  <a:lumMod val="75000"/>
                  <a:lumOff val="25000"/>
                </a:schemeClr>
              </a:solidFill>
            </a:rPr>
            <a:t>Résumé</a:t>
          </a:r>
          <a:r>
            <a:rPr lang="en-US" sz="2200" kern="1200" dirty="0">
              <a:solidFill>
                <a:schemeClr val="tx1">
                  <a:lumMod val="75000"/>
                  <a:lumOff val="25000"/>
                </a:schemeClr>
              </a:solidFill>
            </a:rPr>
            <a:t> Tips</a:t>
          </a:r>
        </a:p>
        <a:p>
          <a:pPr marL="228600" lvl="1" indent="-228600" algn="l" defTabSz="977900">
            <a:lnSpc>
              <a:spcPct val="90000"/>
            </a:lnSpc>
            <a:spcBef>
              <a:spcPct val="0"/>
            </a:spcBef>
            <a:spcAft>
              <a:spcPct val="15000"/>
            </a:spcAft>
            <a:buChar char="•"/>
          </a:pPr>
          <a:r>
            <a:rPr lang="en-US" sz="2200" kern="1200" dirty="0">
              <a:solidFill>
                <a:schemeClr val="tx1">
                  <a:lumMod val="75000"/>
                  <a:lumOff val="25000"/>
                </a:schemeClr>
              </a:solidFill>
            </a:rPr>
            <a:t>Interview Advice</a:t>
          </a:r>
        </a:p>
      </dsp:txBody>
      <dsp:txXfrm>
        <a:off x="2819393" y="1214236"/>
        <a:ext cx="2475854" cy="3744180"/>
      </dsp:txXfrm>
    </dsp:sp>
    <dsp:sp modelId="{861E08B9-F75A-4AB2-958D-6B6E6A9D7831}">
      <dsp:nvSpPr>
        <dsp:cNvPr id="0" name=""/>
        <dsp:cNvSpPr/>
      </dsp:nvSpPr>
      <dsp:spPr>
        <a:xfrm>
          <a:off x="5647488" y="452848"/>
          <a:ext cx="2475854" cy="767378"/>
        </a:xfrm>
        <a:prstGeom prst="rect">
          <a:avLst/>
        </a:prstGeom>
        <a:solidFill>
          <a:schemeClr val="accent5">
            <a:lumMod val="60000"/>
            <a:lumOff val="40000"/>
          </a:schemeClr>
        </a:solidFill>
        <a:ln w="254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75000"/>
                  <a:lumOff val="25000"/>
                </a:schemeClr>
              </a:solidFill>
            </a:rPr>
            <a:t>Career Development</a:t>
          </a:r>
        </a:p>
      </dsp:txBody>
      <dsp:txXfrm>
        <a:off x="5647488" y="452848"/>
        <a:ext cx="2475854" cy="767378"/>
      </dsp:txXfrm>
    </dsp:sp>
    <dsp:sp modelId="{D5A0AADA-4A36-404E-8620-E7964BF655F8}">
      <dsp:nvSpPr>
        <dsp:cNvPr id="0" name=""/>
        <dsp:cNvSpPr/>
      </dsp:nvSpPr>
      <dsp:spPr>
        <a:xfrm>
          <a:off x="5647488" y="1220227"/>
          <a:ext cx="2475854" cy="3744180"/>
        </a:xfrm>
        <a:prstGeom prst="rect">
          <a:avLst/>
        </a:prstGeom>
        <a:solidFill>
          <a:schemeClr val="accent4">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lumMod val="75000"/>
                  <a:lumOff val="25000"/>
                </a:schemeClr>
              </a:solidFill>
            </a:rPr>
            <a:t>Post Interview Steps</a:t>
          </a:r>
        </a:p>
        <a:p>
          <a:pPr marL="228600" lvl="1" indent="-228600" algn="l" defTabSz="977900">
            <a:lnSpc>
              <a:spcPct val="90000"/>
            </a:lnSpc>
            <a:spcBef>
              <a:spcPct val="0"/>
            </a:spcBef>
            <a:spcAft>
              <a:spcPct val="15000"/>
            </a:spcAft>
            <a:buChar char="•"/>
          </a:pPr>
          <a:r>
            <a:rPr lang="en-US" sz="2200" kern="1200" dirty="0">
              <a:solidFill>
                <a:schemeClr val="tx1">
                  <a:lumMod val="75000"/>
                  <a:lumOff val="25000"/>
                </a:schemeClr>
              </a:solidFill>
            </a:rPr>
            <a:t>Creating a Career Path</a:t>
          </a:r>
        </a:p>
        <a:p>
          <a:pPr marL="228600" lvl="1" indent="-228600" algn="l" defTabSz="977900">
            <a:lnSpc>
              <a:spcPct val="90000"/>
            </a:lnSpc>
            <a:spcBef>
              <a:spcPct val="0"/>
            </a:spcBef>
            <a:spcAft>
              <a:spcPct val="15000"/>
            </a:spcAft>
            <a:buChar char="•"/>
          </a:pPr>
          <a:r>
            <a:rPr lang="en-US" sz="2200" kern="1200" dirty="0">
              <a:solidFill>
                <a:schemeClr val="tx1">
                  <a:lumMod val="75000"/>
                  <a:lumOff val="25000"/>
                </a:schemeClr>
              </a:solidFill>
            </a:rPr>
            <a:t>Workplace Communication </a:t>
          </a:r>
        </a:p>
        <a:p>
          <a:pPr marL="228600" lvl="1" indent="-228600" algn="l" defTabSz="977900">
            <a:lnSpc>
              <a:spcPct val="90000"/>
            </a:lnSpc>
            <a:spcBef>
              <a:spcPct val="0"/>
            </a:spcBef>
            <a:spcAft>
              <a:spcPct val="15000"/>
            </a:spcAft>
            <a:buChar char="•"/>
          </a:pPr>
          <a:r>
            <a:rPr lang="en-US" sz="2200" kern="1200" dirty="0">
              <a:solidFill>
                <a:schemeClr val="tx1">
                  <a:lumMod val="75000"/>
                  <a:lumOff val="25000"/>
                </a:schemeClr>
              </a:solidFill>
            </a:rPr>
            <a:t>Money Management </a:t>
          </a:r>
        </a:p>
      </dsp:txBody>
      <dsp:txXfrm>
        <a:off x="5647488" y="1220227"/>
        <a:ext cx="2475854" cy="37441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0B7398-6732-4CF8-AAE1-D1152DB1561A}" type="datetimeFigureOut">
              <a:rPr lang="en-US" smtClean="0"/>
              <a:t>4/18/2018</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1EBD5-C064-4719-B232-5FF9B8CD5F69}" type="slidenum">
              <a:rPr lang="en-US" smtClean="0"/>
              <a:t>‹#›</a:t>
            </a:fld>
            <a:endParaRPr lang="en-US"/>
          </a:p>
        </p:txBody>
      </p:sp>
    </p:spTree>
    <p:extLst>
      <p:ext uri="{BB962C8B-B14F-4D97-AF65-F5344CB8AC3E}">
        <p14:creationId xmlns:p14="http://schemas.microsoft.com/office/powerpoint/2010/main" val="217154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Job Genius – brought to you by Express Employment Professionals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a:t>
            </a:fld>
            <a:endParaRPr lang="en-US"/>
          </a:p>
        </p:txBody>
      </p:sp>
    </p:spTree>
    <p:extLst>
      <p:ext uri="{BB962C8B-B14F-4D97-AF65-F5344CB8AC3E}">
        <p14:creationId xmlns:p14="http://schemas.microsoft.com/office/powerpoint/2010/main" val="2443541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What questions do you have about finding a job and entering the workforce?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11</a:t>
            </a:fld>
            <a:endParaRPr lang="en-US"/>
          </a:p>
        </p:txBody>
      </p:sp>
    </p:spTree>
    <p:extLst>
      <p:ext uri="{BB962C8B-B14F-4D97-AF65-F5344CB8AC3E}">
        <p14:creationId xmlns:p14="http://schemas.microsoft.com/office/powerpoint/2010/main" val="309375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Job Market Forecast: In the next 10 years, 20 million jobs will be created in the U.S. and 6 million in Canada. </a:t>
            </a:r>
          </a:p>
          <a:p>
            <a:r>
              <a:rPr lang="en-US" sz="1200" kern="1200" dirty="0">
                <a:solidFill>
                  <a:schemeClr val="tx1"/>
                </a:solidFill>
                <a:latin typeface="+mn-lt"/>
                <a:ea typeface="+mn-ea"/>
                <a:cs typeface="+mn-cs"/>
              </a:rPr>
              <a:t> The</a:t>
            </a:r>
            <a:r>
              <a:rPr lang="en-US" sz="1200" kern="1200" baseline="0" dirty="0">
                <a:solidFill>
                  <a:schemeClr val="tx1"/>
                </a:solidFill>
                <a:latin typeface="+mn-lt"/>
                <a:ea typeface="+mn-ea"/>
                <a:cs typeface="+mn-cs"/>
              </a:rPr>
              <a:t> Job Market Forecast v</a:t>
            </a:r>
            <a:r>
              <a:rPr lang="en-US" sz="1200" kern="1200" dirty="0">
                <a:solidFill>
                  <a:schemeClr val="tx1"/>
                </a:solidFill>
                <a:latin typeface="+mn-lt"/>
                <a:ea typeface="+mn-ea"/>
                <a:cs typeface="+mn-cs"/>
              </a:rPr>
              <a:t>ideo will cover,</a:t>
            </a:r>
            <a:r>
              <a:rPr lang="en-US" sz="1200" kern="1200" baseline="0" dirty="0">
                <a:solidFill>
                  <a:schemeClr val="tx1"/>
                </a:solidFill>
                <a:latin typeface="+mn-lt"/>
                <a:ea typeface="+mn-ea"/>
                <a:cs typeface="+mn-cs"/>
              </a:rPr>
              <a:t> industries </a:t>
            </a:r>
            <a:r>
              <a:rPr lang="en-US" sz="1200" kern="1200" dirty="0">
                <a:solidFill>
                  <a:schemeClr val="tx1"/>
                </a:solidFill>
                <a:latin typeface="+mn-lt"/>
                <a:ea typeface="+mn-ea"/>
                <a:cs typeface="+mn-cs"/>
              </a:rPr>
              <a:t>that are growing, education options, how to research job opportunities, and salary</a:t>
            </a:r>
            <a:r>
              <a:rPr lang="en-US" sz="1200" kern="1200" baseline="0" dirty="0">
                <a:solidFill>
                  <a:schemeClr val="tx1"/>
                </a:solidFill>
                <a:latin typeface="+mn-lt"/>
                <a:ea typeface="+mn-ea"/>
                <a:cs typeface="+mn-cs"/>
              </a:rPr>
              <a:t> expectations.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12</a:t>
            </a:fld>
            <a:endParaRPr lang="en-US"/>
          </a:p>
        </p:txBody>
      </p:sp>
    </p:spTree>
    <p:extLst>
      <p:ext uri="{BB962C8B-B14F-4D97-AF65-F5344CB8AC3E}">
        <p14:creationId xmlns:p14="http://schemas.microsoft.com/office/powerpoint/2010/main" val="3315432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Job Market Forecast Video (13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13</a:t>
            </a:fld>
            <a:endParaRPr lang="en-US"/>
          </a:p>
        </p:txBody>
      </p:sp>
    </p:spTree>
    <p:extLst>
      <p:ext uri="{BB962C8B-B14F-4D97-AF65-F5344CB8AC3E}">
        <p14:creationId xmlns:p14="http://schemas.microsoft.com/office/powerpoint/2010/main" val="340236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What changes in our environment and economy influence the job market? Have you considered the financial and time investment in education versus the job opportunities available?</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14</a:t>
            </a:fld>
            <a:endParaRPr lang="en-US"/>
          </a:p>
        </p:txBody>
      </p:sp>
    </p:spTree>
    <p:extLst>
      <p:ext uri="{BB962C8B-B14F-4D97-AF65-F5344CB8AC3E}">
        <p14:creationId xmlns:p14="http://schemas.microsoft.com/office/powerpoint/2010/main" val="2875466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Hot Jobs with High School Diplomas and Apprenticeships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Video (18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15</a:t>
            </a:fld>
            <a:endParaRPr lang="en-US"/>
          </a:p>
        </p:txBody>
      </p:sp>
    </p:spTree>
    <p:extLst>
      <p:ext uri="{BB962C8B-B14F-4D97-AF65-F5344CB8AC3E}">
        <p14:creationId xmlns:p14="http://schemas.microsoft.com/office/powerpoint/2010/main" val="190350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What</a:t>
            </a:r>
            <a:r>
              <a:rPr lang="en-US" sz="1200" kern="1200" baseline="0" dirty="0">
                <a:solidFill>
                  <a:schemeClr val="tx1"/>
                </a:solidFill>
                <a:latin typeface="+mn-lt"/>
                <a:ea typeface="+mn-ea"/>
                <a:cs typeface="+mn-cs"/>
              </a:rPr>
              <a:t> is surprising about the jobs featured in this video? Why would you consider not continuing your education after high school?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A1EBD5-C064-4719-B232-5FF9B8CD5F69}" type="slidenum">
              <a:rPr lang="en-US" smtClean="0"/>
              <a:t>16</a:t>
            </a:fld>
            <a:endParaRPr lang="en-US"/>
          </a:p>
        </p:txBody>
      </p:sp>
    </p:spTree>
    <p:extLst>
      <p:ext uri="{BB962C8B-B14F-4D97-AF65-F5344CB8AC3E}">
        <p14:creationId xmlns:p14="http://schemas.microsoft.com/office/powerpoint/2010/main" val="157503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Trending Career Tracks</a:t>
            </a:r>
            <a:r>
              <a:rPr lang="en-US" sz="1200" kern="1200" baseline="0" dirty="0">
                <a:solidFill>
                  <a:schemeClr val="tx1"/>
                </a:solidFill>
                <a:latin typeface="+mn-lt"/>
                <a:ea typeface="+mn-ea"/>
                <a:cs typeface="+mn-cs"/>
              </a:rPr>
              <a:t> for Associate Degrees </a:t>
            </a:r>
            <a:r>
              <a:rPr lang="en-US" sz="1200" kern="1200" dirty="0">
                <a:solidFill>
                  <a:schemeClr val="tx1"/>
                </a:solidFill>
                <a:latin typeface="+mn-lt"/>
                <a:ea typeface="+mn-ea"/>
                <a:cs typeface="+mn-cs"/>
              </a:rPr>
              <a:t>Video (17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17</a:t>
            </a:fld>
            <a:endParaRPr lang="en-US"/>
          </a:p>
        </p:txBody>
      </p:sp>
    </p:spTree>
    <p:extLst>
      <p:ext uri="{BB962C8B-B14F-4D97-AF65-F5344CB8AC3E}">
        <p14:creationId xmlns:p14="http://schemas.microsoft.com/office/powerpoint/2010/main" val="3897234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How important is the typical schedule for the job that interests you?</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For example</a:t>
            </a:r>
            <a:r>
              <a:rPr lang="en-US" sz="1200" kern="1200" baseline="0" dirty="0">
                <a:solidFill>
                  <a:schemeClr val="tx1"/>
                </a:solidFill>
                <a:latin typeface="+mn-lt"/>
                <a:ea typeface="+mn-ea"/>
                <a:cs typeface="+mn-cs"/>
              </a:rPr>
              <a:t>, do you want the flexibility to have days off during the week or work rotating shifts? Do you want a career that helps others?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A1EBD5-C064-4719-B232-5FF9B8CD5F69}" type="slidenum">
              <a:rPr lang="en-US" smtClean="0"/>
              <a:t>18</a:t>
            </a:fld>
            <a:endParaRPr lang="en-US"/>
          </a:p>
        </p:txBody>
      </p:sp>
    </p:spTree>
    <p:extLst>
      <p:ext uri="{BB962C8B-B14F-4D97-AF65-F5344CB8AC3E}">
        <p14:creationId xmlns:p14="http://schemas.microsoft.com/office/powerpoint/2010/main" val="2477160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Jobs with Bright Futures for Bachelor’s Degrees Forecast Video (15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19</a:t>
            </a:fld>
            <a:endParaRPr lang="en-US"/>
          </a:p>
        </p:txBody>
      </p:sp>
    </p:spTree>
    <p:extLst>
      <p:ext uri="{BB962C8B-B14F-4D97-AF65-F5344CB8AC3E}">
        <p14:creationId xmlns:p14="http://schemas.microsoft.com/office/powerpoint/2010/main" val="985820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If you need student loans to attend college, how</a:t>
            </a:r>
            <a:r>
              <a:rPr lang="en-US" sz="1200" kern="1200" baseline="0" dirty="0">
                <a:solidFill>
                  <a:schemeClr val="tx1"/>
                </a:solidFill>
                <a:latin typeface="+mn-lt"/>
                <a:ea typeface="+mn-ea"/>
                <a:cs typeface="+mn-cs"/>
              </a:rPr>
              <a:t> much are you comfortable with? Will you work while you are in college? (This is an opportunity to mention temporary and flexible work through Express.) Have you determined the level of hiring activity in the field/degree you are pursing?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20</a:t>
            </a:fld>
            <a:endParaRPr lang="en-US"/>
          </a:p>
        </p:txBody>
      </p:sp>
    </p:spTree>
    <p:extLst>
      <p:ext uri="{BB962C8B-B14F-4D97-AF65-F5344CB8AC3E}">
        <p14:creationId xmlns:p14="http://schemas.microsoft.com/office/powerpoint/2010/main" val="97132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What is Job</a:t>
            </a:r>
            <a:r>
              <a:rPr lang="en-US" sz="1200" kern="1200" baseline="0" dirty="0">
                <a:solidFill>
                  <a:schemeClr val="tx1"/>
                </a:solidFill>
                <a:latin typeface="+mn-lt"/>
                <a:ea typeface="+mn-ea"/>
                <a:cs typeface="+mn-cs"/>
              </a:rPr>
              <a:t> Genius</a:t>
            </a:r>
            <a:r>
              <a:rPr lang="en-US" sz="1200" kern="1200" dirty="0">
                <a:solidFill>
                  <a:schemeClr val="tx1"/>
                </a:solidFill>
                <a:latin typeface="+mn-lt"/>
                <a:ea typeface="+mn-ea"/>
                <a:cs typeface="+mn-cs"/>
              </a:rPr>
              <a:t>? It</a:t>
            </a:r>
            <a:r>
              <a:rPr lang="en-US" sz="1200" kern="1200" baseline="0" dirty="0">
                <a:solidFill>
                  <a:schemeClr val="tx1"/>
                </a:solidFill>
                <a:latin typeface="+mn-lt"/>
                <a:ea typeface="+mn-ea"/>
                <a:cs typeface="+mn-cs"/>
              </a:rPr>
              <a:t> is an e</a:t>
            </a:r>
            <a:r>
              <a:rPr lang="en-US" sz="1200" kern="1200" dirty="0">
                <a:solidFill>
                  <a:schemeClr val="tx1"/>
                </a:solidFill>
                <a:latin typeface="+mn-lt"/>
                <a:ea typeface="+mn-ea"/>
                <a:cs typeface="+mn-cs"/>
              </a:rPr>
              <a:t>ducational video series to help you choose the right education path and provide</a:t>
            </a:r>
            <a:r>
              <a:rPr lang="en-US" sz="1200" kern="1200" baseline="0" dirty="0">
                <a:solidFill>
                  <a:schemeClr val="tx1"/>
                </a:solidFill>
                <a:latin typeface="+mn-lt"/>
                <a:ea typeface="+mn-ea"/>
                <a:cs typeface="+mn-cs"/>
              </a:rPr>
              <a:t> guidance on entering the </a:t>
            </a:r>
            <a:r>
              <a:rPr lang="en-US" sz="1200" kern="1200" dirty="0">
                <a:solidFill>
                  <a:schemeClr val="tx1"/>
                </a:solidFill>
                <a:latin typeface="+mn-lt"/>
                <a:ea typeface="+mn-ea"/>
                <a:cs typeface="+mn-cs"/>
              </a:rPr>
              <a:t>workforce.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a:t>
            </a:fld>
            <a:endParaRPr lang="en-US"/>
          </a:p>
        </p:txBody>
      </p:sp>
    </p:spTree>
    <p:extLst>
      <p:ext uri="{BB962C8B-B14F-4D97-AF65-F5344CB8AC3E}">
        <p14:creationId xmlns:p14="http://schemas.microsoft.com/office/powerpoint/2010/main" val="2157660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Finding Job Opportunities: Did you know 75% of hiring managers are using social networks to find candidates for jobs? In this video you’ll learn: Where to look for job openings, networking advice, job fair tips, and a guide for job descriptions.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22</a:t>
            </a:fld>
            <a:endParaRPr lang="en-US"/>
          </a:p>
        </p:txBody>
      </p:sp>
    </p:spTree>
    <p:extLst>
      <p:ext uri="{BB962C8B-B14F-4D97-AF65-F5344CB8AC3E}">
        <p14:creationId xmlns:p14="http://schemas.microsoft.com/office/powerpoint/2010/main" val="3315432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Finding Job Opportunities Video (12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23</a:t>
            </a:fld>
            <a:endParaRPr lang="en-US"/>
          </a:p>
        </p:txBody>
      </p:sp>
    </p:spTree>
    <p:extLst>
      <p:ext uri="{BB962C8B-B14F-4D97-AF65-F5344CB8AC3E}">
        <p14:creationId xmlns:p14="http://schemas.microsoft.com/office/powerpoint/2010/main" val="276447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Discussion: What sources do you have for finding job openings? </a:t>
            </a:r>
            <a:endParaRPr lang="en-US" dirty="0"/>
          </a:p>
          <a:p>
            <a:r>
              <a:rPr lang="en-US" sz="1200" kern="1200" dirty="0">
                <a:solidFill>
                  <a:schemeClr val="tx1"/>
                </a:solidFill>
                <a:latin typeface="+mn-lt"/>
                <a:ea typeface="+mn-ea"/>
                <a:cs typeface="+mn-cs"/>
              </a:rPr>
              <a:t>How do you manage your social media while job searching?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24</a:t>
            </a:fld>
            <a:endParaRPr lang="en-US"/>
          </a:p>
        </p:txBody>
      </p:sp>
    </p:spTree>
    <p:extLst>
      <p:ext uri="{BB962C8B-B14F-4D97-AF65-F5344CB8AC3E}">
        <p14:creationId xmlns:p14="http://schemas.microsoft.com/office/powerpoint/2010/main" val="504641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There</a:t>
            </a:r>
            <a:r>
              <a:rPr lang="en-US" sz="1200" kern="1200" baseline="0" dirty="0">
                <a:solidFill>
                  <a:schemeClr val="tx1"/>
                </a:solidFill>
                <a:latin typeface="+mn-lt"/>
                <a:ea typeface="+mn-ea"/>
                <a:cs typeface="+mn-cs"/>
              </a:rPr>
              <a:t> are t</a:t>
            </a:r>
            <a:r>
              <a:rPr lang="en-US" sz="1200" kern="1200" dirty="0">
                <a:solidFill>
                  <a:schemeClr val="tx1"/>
                </a:solidFill>
                <a:latin typeface="+mn-lt"/>
                <a:ea typeface="+mn-ea"/>
                <a:cs typeface="+mn-cs"/>
              </a:rPr>
              <a:t>hree parts to a résumé: skills and accomplishments, education, and experience and work history.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Now, let’s learn about the best ways to communicate and format this information.</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25</a:t>
            </a:fld>
            <a:endParaRPr lang="en-US"/>
          </a:p>
        </p:txBody>
      </p:sp>
    </p:spTree>
    <p:extLst>
      <p:ext uri="{BB962C8B-B14F-4D97-AF65-F5344CB8AC3E}">
        <p14:creationId xmlns:p14="http://schemas.microsoft.com/office/powerpoint/2010/main" val="3315432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Résumé video (12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26</a:t>
            </a:fld>
            <a:endParaRPr lang="en-US"/>
          </a:p>
        </p:txBody>
      </p:sp>
    </p:spTree>
    <p:extLst>
      <p:ext uri="{BB962C8B-B14F-4D97-AF65-F5344CB8AC3E}">
        <p14:creationId xmlns:p14="http://schemas.microsoft.com/office/powerpoint/2010/main" val="3572673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What résumé format best demonstrated your abilities and experience? Who could you have review and proofread your résumé? Proofreading</a:t>
            </a:r>
            <a:r>
              <a:rPr lang="en-US" sz="1200" kern="1200" baseline="0" dirty="0">
                <a:solidFill>
                  <a:schemeClr val="tx1"/>
                </a:solidFill>
                <a:latin typeface="+mn-lt"/>
                <a:ea typeface="+mn-ea"/>
                <a:cs typeface="+mn-cs"/>
              </a:rPr>
              <a:t> means having it reviewed for grammatical errors, typos, formatting and structural formatting.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27</a:t>
            </a:fld>
            <a:endParaRPr lang="en-US"/>
          </a:p>
        </p:txBody>
      </p:sp>
    </p:spTree>
    <p:extLst>
      <p:ext uri="{BB962C8B-B14F-4D97-AF65-F5344CB8AC3E}">
        <p14:creationId xmlns:p14="http://schemas.microsoft.com/office/powerpoint/2010/main" val="2849299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Interview: A successful interview takes preparation and research.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a:t>
            </a:r>
            <a:r>
              <a:rPr lang="en-US" sz="1200" kern="1200" baseline="0" dirty="0">
                <a:solidFill>
                  <a:schemeClr val="tx1"/>
                </a:solidFill>
                <a:latin typeface="+mn-lt"/>
                <a:ea typeface="+mn-ea"/>
                <a:cs typeface="+mn-cs"/>
              </a:rPr>
              <a:t> v</a:t>
            </a:r>
            <a:r>
              <a:rPr lang="en-US" sz="1200" kern="1200" dirty="0">
                <a:solidFill>
                  <a:schemeClr val="tx1"/>
                </a:solidFill>
                <a:latin typeface="+mn-lt"/>
                <a:ea typeface="+mn-ea"/>
                <a:cs typeface="+mn-cs"/>
              </a:rPr>
              <a:t>ideo will cover: How to research the job and company, questions to be prepared to answer, questions to ask, what to bring with you, interview etiquette, and how to uncover key details you’ll need to successfully </a:t>
            </a:r>
            <a:r>
              <a:rPr lang="en-US" sz="1200" kern="1200" dirty="0" err="1">
                <a:solidFill>
                  <a:schemeClr val="tx1"/>
                </a:solidFill>
                <a:latin typeface="+mn-lt"/>
                <a:ea typeface="+mn-ea"/>
                <a:cs typeface="+mn-cs"/>
              </a:rPr>
              <a:t>followup</a:t>
            </a:r>
            <a:r>
              <a:rPr lang="en-US" sz="1200" kern="1200" dirty="0">
                <a:solidFill>
                  <a:schemeClr val="tx1"/>
                </a:solidFill>
                <a:latin typeface="+mn-lt"/>
                <a:ea typeface="+mn-ea"/>
                <a:cs typeface="+mn-cs"/>
              </a:rPr>
              <a:t> after the interview.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28</a:t>
            </a:fld>
            <a:endParaRPr lang="en-US"/>
          </a:p>
        </p:txBody>
      </p:sp>
    </p:spTree>
    <p:extLst>
      <p:ext uri="{BB962C8B-B14F-4D97-AF65-F5344CB8AC3E}">
        <p14:creationId xmlns:p14="http://schemas.microsoft.com/office/powerpoint/2010/main" val="3315432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The Interview video (10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29</a:t>
            </a:fld>
            <a:endParaRPr lang="en-US"/>
          </a:p>
        </p:txBody>
      </p:sp>
    </p:spTree>
    <p:extLst>
      <p:ext uri="{BB962C8B-B14F-4D97-AF65-F5344CB8AC3E}">
        <p14:creationId xmlns:p14="http://schemas.microsoft.com/office/powerpoint/2010/main" val="3190886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Why is it important to review the job description prior to the interview? What attire is appropriate for an interview?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30</a:t>
            </a:fld>
            <a:endParaRPr lang="en-US"/>
          </a:p>
        </p:txBody>
      </p:sp>
    </p:spTree>
    <p:extLst>
      <p:ext uri="{BB962C8B-B14F-4D97-AF65-F5344CB8AC3E}">
        <p14:creationId xmlns:p14="http://schemas.microsoft.com/office/powerpoint/2010/main" val="2015478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After the Interview,</a:t>
            </a:r>
            <a:r>
              <a:rPr lang="en-US" sz="1200" kern="1200" baseline="0" dirty="0">
                <a:solidFill>
                  <a:schemeClr val="tx1"/>
                </a:solidFill>
                <a:latin typeface="+mn-lt"/>
                <a:ea typeface="+mn-ea"/>
                <a:cs typeface="+mn-cs"/>
              </a:rPr>
              <a:t> what are your n</a:t>
            </a:r>
            <a:r>
              <a:rPr lang="en-US" sz="1200" kern="1200" dirty="0">
                <a:solidFill>
                  <a:schemeClr val="tx1"/>
                </a:solidFill>
                <a:latin typeface="+mn-lt"/>
                <a:ea typeface="+mn-ea"/>
                <a:cs typeface="+mn-cs"/>
              </a:rPr>
              <a:t>ext steps?</a:t>
            </a:r>
          </a:p>
          <a:p>
            <a:r>
              <a:rPr lang="en-US" sz="1200" kern="1200" dirty="0">
                <a:solidFill>
                  <a:schemeClr val="tx1"/>
                </a:solidFill>
                <a:latin typeface="+mn-lt"/>
                <a:ea typeface="+mn-ea"/>
                <a:cs typeface="+mn-cs"/>
              </a:rPr>
              <a:t>A thank you note is still an important way to demonstrate your interest in the job and showcase a specific soft skill – communication! </a:t>
            </a:r>
          </a:p>
          <a:p>
            <a:r>
              <a:rPr lang="en-US" sz="1200" kern="1200" dirty="0">
                <a:solidFill>
                  <a:schemeClr val="tx1"/>
                </a:solidFill>
                <a:latin typeface="+mn-lt"/>
                <a:ea typeface="+mn-ea"/>
                <a:cs typeface="+mn-cs"/>
              </a:rPr>
              <a:t>In this video you’ll learn: How to follow up after an interview, review and understand compensation details – like hourly versus salary and gross versus net pay, how to prepare for your first day on the job and what documents you’ll need to bring.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32</a:t>
            </a:fld>
            <a:endParaRPr lang="en-US"/>
          </a:p>
        </p:txBody>
      </p:sp>
    </p:spTree>
    <p:extLst>
      <p:ext uri="{BB962C8B-B14F-4D97-AF65-F5344CB8AC3E}">
        <p14:creationId xmlns:p14="http://schemas.microsoft.com/office/powerpoint/2010/main" val="3315432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Why are we bringing this to you?</a:t>
            </a:r>
          </a:p>
          <a:p>
            <a:pPr marL="171450" indent="-171450">
              <a:buFont typeface="Arial" panose="020B0604020202020204" pitchFamily="34" charset="0"/>
              <a:buChar char="•"/>
            </a:pPr>
            <a:r>
              <a:rPr lang="en-US" sz="1200" kern="1200" dirty="0">
                <a:solidFill>
                  <a:schemeClr val="tx1"/>
                </a:solidFill>
                <a:latin typeface="+mn-lt"/>
                <a:ea typeface="+mn-ea"/>
                <a:cs typeface="+mn-cs"/>
              </a:rPr>
              <a:t>Insight and education for people entering the workforce</a:t>
            </a:r>
          </a:p>
          <a:p>
            <a:pPr marL="171450" indent="-171450">
              <a:buFont typeface="Arial" panose="020B0604020202020204" pitchFamily="34" charset="0"/>
              <a:buChar char="•"/>
            </a:pPr>
            <a:r>
              <a:rPr lang="en-US" sz="1200" kern="1200" dirty="0">
                <a:solidFill>
                  <a:schemeClr val="tx1"/>
                </a:solidFill>
                <a:latin typeface="+mn-lt"/>
                <a:ea typeface="+mn-ea"/>
                <a:cs typeface="+mn-cs"/>
              </a:rPr>
              <a:t>Inform viewers about what jobs are trending and what type of education you need to get them</a:t>
            </a:r>
          </a:p>
          <a:p>
            <a:pPr marL="171450" indent="-171450">
              <a:buFont typeface="Arial" panose="020B0604020202020204" pitchFamily="34" charset="0"/>
              <a:buChar char="•"/>
            </a:pPr>
            <a:r>
              <a:rPr lang="en-US" sz="1200" kern="1200" dirty="0">
                <a:solidFill>
                  <a:schemeClr val="tx1"/>
                </a:solidFill>
                <a:latin typeface="+mn-lt"/>
                <a:ea typeface="+mn-ea"/>
                <a:cs typeface="+mn-cs"/>
              </a:rPr>
              <a:t>Help prepare you to search for a job. </a:t>
            </a:r>
          </a:p>
          <a:p>
            <a:pPr defTabSz="931774">
              <a:defRPr/>
            </a:pPr>
            <a:endParaRPr lang="en-US" sz="1200" baseline="0" dirty="0"/>
          </a:p>
          <a:p>
            <a:pPr defTabSz="931774">
              <a:defRPr/>
            </a:pPr>
            <a:r>
              <a:rPr lang="en-US" sz="1200" baseline="0" dirty="0"/>
              <a:t>Frequently, Express works with schools and associations such as, the national Association of Career and Technical Educators, and groups such as FFA, to provide insight on what jobs are trending and how to get hired. </a:t>
            </a:r>
            <a:r>
              <a:rPr lang="en-US" sz="1200" b="1" baseline="0" dirty="0"/>
              <a:t>Express wants to help all job seekers, even if we can’t find them a job right now.</a:t>
            </a:r>
          </a:p>
          <a:p>
            <a:pPr defTabSz="931774">
              <a:defRPr/>
            </a:pPr>
            <a:endParaRPr lang="en-US" sz="1200" baseline="0" dirty="0"/>
          </a:p>
          <a:p>
            <a:pPr defTabSz="931774">
              <a:defRPr/>
            </a:pPr>
            <a:r>
              <a:rPr lang="en-US" sz="1200" baseline="0" dirty="0"/>
              <a:t>The Job Genius program does two things: </a:t>
            </a:r>
          </a:p>
          <a:p>
            <a:pPr marL="174708" indent="-174708" defTabSz="931774">
              <a:buFont typeface="Arial" panose="020B0604020202020204" pitchFamily="34" charset="0"/>
              <a:buChar char="•"/>
              <a:defRPr/>
            </a:pPr>
            <a:r>
              <a:rPr lang="en-US" sz="1200" baseline="0" dirty="0"/>
              <a:t>It allows Express to speak to schools and community groups and advise the future workforce on what to consider when pursuing a career path and how to get hired </a:t>
            </a:r>
          </a:p>
          <a:p>
            <a:pPr marL="174708" indent="-174708" defTabSz="931774">
              <a:buFont typeface="Arial" panose="020B0604020202020204" pitchFamily="34" charset="0"/>
              <a:buChar char="•"/>
              <a:defRPr/>
            </a:pPr>
            <a:r>
              <a:rPr lang="en-US" sz="1200" baseline="0" dirty="0"/>
              <a:t>It gives real advice to job seekers in a quick format to help them succeed in their job search. The videos are </a:t>
            </a:r>
            <a:r>
              <a:rPr lang="en-US" sz="1200" u="sng" baseline="0" dirty="0"/>
              <a:t>short enough to watch</a:t>
            </a:r>
            <a:r>
              <a:rPr lang="en-US" sz="1200" u="none" baseline="0" dirty="0"/>
              <a:t>, around 15 minutes or less per video </a:t>
            </a:r>
            <a:r>
              <a:rPr lang="en-US" sz="1200" baseline="0" dirty="0"/>
              <a:t>but </a:t>
            </a:r>
            <a:r>
              <a:rPr lang="en-US" sz="1200" u="sng" baseline="0" dirty="0"/>
              <a:t>long enough to provide specific advice and detail</a:t>
            </a:r>
            <a:r>
              <a:rPr lang="en-US" sz="1200" baseline="0" dirty="0"/>
              <a:t>. </a:t>
            </a:r>
            <a:endParaRPr lang="en-US" sz="1200" dirty="0"/>
          </a:p>
          <a:p>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a:t>
            </a:fld>
            <a:endParaRPr lang="en-US"/>
          </a:p>
        </p:txBody>
      </p:sp>
    </p:spTree>
    <p:extLst>
      <p:ext uri="{BB962C8B-B14F-4D97-AF65-F5344CB8AC3E}">
        <p14:creationId xmlns:p14="http://schemas.microsoft.com/office/powerpoint/2010/main" val="1763694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After The Interview video (10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33</a:t>
            </a:fld>
            <a:endParaRPr lang="en-US"/>
          </a:p>
        </p:txBody>
      </p:sp>
    </p:spTree>
    <p:extLst>
      <p:ext uri="{BB962C8B-B14F-4D97-AF65-F5344CB8AC3E}">
        <p14:creationId xmlns:p14="http://schemas.microsoft.com/office/powerpoint/2010/main" val="3190886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What are the essential details for a follow-up thank you note? What is the difference between hourly and salary pay?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34</a:t>
            </a:fld>
            <a:endParaRPr lang="en-US"/>
          </a:p>
        </p:txBody>
      </p:sp>
    </p:spTree>
    <p:extLst>
      <p:ext uri="{BB962C8B-B14F-4D97-AF65-F5344CB8AC3E}">
        <p14:creationId xmlns:p14="http://schemas.microsoft.com/office/powerpoint/2010/main" val="1227070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35</a:t>
            </a:fld>
            <a:endParaRPr lang="en-US"/>
          </a:p>
        </p:txBody>
      </p:sp>
    </p:spTree>
    <p:extLst>
      <p:ext uri="{BB962C8B-B14F-4D97-AF65-F5344CB8AC3E}">
        <p14:creationId xmlns:p14="http://schemas.microsoft.com/office/powerpoint/2010/main" val="3315432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Career </a:t>
            </a:r>
            <a:r>
              <a:rPr lang="en-US" sz="1200" kern="1200" dirty="0" err="1">
                <a:solidFill>
                  <a:schemeClr val="tx1"/>
                </a:solidFill>
                <a:latin typeface="+mn-lt"/>
                <a:ea typeface="+mn-ea"/>
                <a:cs typeface="+mn-cs"/>
              </a:rPr>
              <a:t>Pathing</a:t>
            </a:r>
            <a:r>
              <a:rPr lang="en-US" sz="1200" kern="1200" dirty="0">
                <a:solidFill>
                  <a:schemeClr val="tx1"/>
                </a:solidFill>
                <a:latin typeface="+mn-lt"/>
                <a:ea typeface="+mn-ea"/>
                <a:cs typeface="+mn-cs"/>
              </a:rPr>
              <a:t> video (15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36</a:t>
            </a:fld>
            <a:endParaRPr lang="en-US"/>
          </a:p>
        </p:txBody>
      </p:sp>
    </p:spTree>
    <p:extLst>
      <p:ext uri="{BB962C8B-B14F-4D97-AF65-F5344CB8AC3E}">
        <p14:creationId xmlns:p14="http://schemas.microsoft.com/office/powerpoint/2010/main" val="1714525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How are your soft skills demonstrated to a potential employer throughout the job application process?</a:t>
            </a:r>
          </a:p>
          <a:p>
            <a:r>
              <a:rPr lang="en-US" sz="1200" kern="1200" dirty="0">
                <a:solidFill>
                  <a:schemeClr val="tx1"/>
                </a:solidFill>
                <a:latin typeface="+mn-lt"/>
                <a:ea typeface="+mn-ea"/>
                <a:cs typeface="+mn-cs"/>
              </a:rPr>
              <a:t>Who can help review your career path plan?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37</a:t>
            </a:fld>
            <a:endParaRPr lang="en-US"/>
          </a:p>
        </p:txBody>
      </p:sp>
    </p:spTree>
    <p:extLst>
      <p:ext uri="{BB962C8B-B14F-4D97-AF65-F5344CB8AC3E}">
        <p14:creationId xmlns:p14="http://schemas.microsoft.com/office/powerpoint/2010/main" val="4138035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Soft</a:t>
            </a:r>
            <a:r>
              <a:rPr lang="en-US" sz="1200" kern="1200" baseline="0" dirty="0">
                <a:solidFill>
                  <a:schemeClr val="tx1"/>
                </a:solidFill>
                <a:latin typeface="+mn-lt"/>
                <a:ea typeface="+mn-ea"/>
                <a:cs typeface="+mn-cs"/>
              </a:rPr>
              <a:t> Skills for Career Success </a:t>
            </a:r>
            <a:r>
              <a:rPr lang="en-US" sz="1200" kern="1200" dirty="0">
                <a:solidFill>
                  <a:schemeClr val="tx1"/>
                </a:solidFill>
                <a:latin typeface="+mn-lt"/>
                <a:ea typeface="+mn-ea"/>
                <a:cs typeface="+mn-cs"/>
              </a:rPr>
              <a:t>video (13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38</a:t>
            </a:fld>
            <a:endParaRPr lang="en-US"/>
          </a:p>
        </p:txBody>
      </p:sp>
    </p:spTree>
    <p:extLst>
      <p:ext uri="{BB962C8B-B14F-4D97-AF65-F5344CB8AC3E}">
        <p14:creationId xmlns:p14="http://schemas.microsoft.com/office/powerpoint/2010/main" val="2111812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How important is your ability to communicate with others in the workplace? What role</a:t>
            </a:r>
            <a:r>
              <a:rPr lang="en-US" sz="1200" kern="1200" baseline="0" dirty="0">
                <a:solidFill>
                  <a:schemeClr val="tx1"/>
                </a:solidFill>
                <a:latin typeface="+mn-lt"/>
                <a:ea typeface="+mn-ea"/>
                <a:cs typeface="+mn-cs"/>
              </a:rPr>
              <a:t> does flexibility play in the workplace?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39</a:t>
            </a:fld>
            <a:endParaRPr lang="en-US"/>
          </a:p>
        </p:txBody>
      </p:sp>
    </p:spTree>
    <p:extLst>
      <p:ext uri="{BB962C8B-B14F-4D97-AF65-F5344CB8AC3E}">
        <p14:creationId xmlns:p14="http://schemas.microsoft.com/office/powerpoint/2010/main" val="3681168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Tips for Money Management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video (15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40</a:t>
            </a:fld>
            <a:endParaRPr lang="en-US"/>
          </a:p>
        </p:txBody>
      </p:sp>
    </p:spTree>
    <p:extLst>
      <p:ext uri="{BB962C8B-B14F-4D97-AF65-F5344CB8AC3E}">
        <p14:creationId xmlns:p14="http://schemas.microsoft.com/office/powerpoint/2010/main" val="1840239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Do</a:t>
            </a:r>
            <a:r>
              <a:rPr lang="en-US" sz="1200" kern="1200" baseline="0" dirty="0">
                <a:solidFill>
                  <a:schemeClr val="tx1"/>
                </a:solidFill>
                <a:latin typeface="+mn-lt"/>
                <a:ea typeface="+mn-ea"/>
                <a:cs typeface="+mn-cs"/>
              </a:rPr>
              <a:t> you have a living expenses budget</a:t>
            </a:r>
            <a:r>
              <a:rPr lang="en-US" sz="1200" kern="1200" dirty="0">
                <a:solidFill>
                  <a:schemeClr val="tx1"/>
                </a:solidFill>
                <a:latin typeface="+mn-lt"/>
                <a:ea typeface="+mn-ea"/>
                <a:cs typeface="+mn-cs"/>
              </a:rPr>
              <a:t>? How does </a:t>
            </a:r>
            <a:r>
              <a:rPr lang="en-US" sz="1200" kern="1200" baseline="0" dirty="0">
                <a:solidFill>
                  <a:schemeClr val="tx1"/>
                </a:solidFill>
                <a:latin typeface="+mn-lt"/>
                <a:ea typeface="+mn-ea"/>
                <a:cs typeface="+mn-cs"/>
              </a:rPr>
              <a:t>financial planning impact your career? </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41</a:t>
            </a:fld>
            <a:endParaRPr lang="en-US"/>
          </a:p>
        </p:txBody>
      </p:sp>
    </p:spTree>
    <p:extLst>
      <p:ext uri="{BB962C8B-B14F-4D97-AF65-F5344CB8AC3E}">
        <p14:creationId xmlns:p14="http://schemas.microsoft.com/office/powerpoint/2010/main" val="3637593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Conclusion: Throughout this series we’ve covered everything you need to do to succeed in a getting a job, including determining jobs that are trending, education options, finding job openings, résumés, interviewing, and how to plan your career path.</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42</a:t>
            </a:fld>
            <a:endParaRPr lang="en-US"/>
          </a:p>
        </p:txBody>
      </p:sp>
    </p:spTree>
    <p:extLst>
      <p:ext uri="{BB962C8B-B14F-4D97-AF65-F5344CB8AC3E}">
        <p14:creationId xmlns:p14="http://schemas.microsoft.com/office/powerpoint/2010/main" val="402570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Job Genius series includes</a:t>
            </a:r>
            <a:r>
              <a:rPr lang="en-US" sz="1200" kern="1200" baseline="0" dirty="0">
                <a:solidFill>
                  <a:schemeClr val="tx1"/>
                </a:solidFill>
                <a:latin typeface="+mn-lt"/>
                <a:ea typeface="+mn-ea"/>
                <a:cs typeface="+mn-cs"/>
              </a:rPr>
              <a:t> 11 core videos, along with introductory and conclusion videos. The videos can be grouped into three areas, Career Options and Education that informs you about what jobs are available, how to select a career, and how to plan for the cost and education of the your selected career. Next we equip you with everything you need for the job search, from looking for job opening  to resume writing and formatting, and then interview best practices. The series closes with career development, covering critical steps for after the interview and your first day on the job, how to build a career path, advice on soft skills, what may be commonly known as workplace communication and relationships, and even how your financial management impacts your career. </a:t>
            </a: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a:t>
            </a:fld>
            <a:endParaRPr lang="en-US"/>
          </a:p>
        </p:txBody>
      </p:sp>
    </p:spTree>
    <p:extLst>
      <p:ext uri="{BB962C8B-B14F-4D97-AF65-F5344CB8AC3E}">
        <p14:creationId xmlns:p14="http://schemas.microsoft.com/office/powerpoint/2010/main" val="6409323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Conclusion video (3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43</a:t>
            </a:fld>
            <a:endParaRPr lang="en-US"/>
          </a:p>
        </p:txBody>
      </p:sp>
    </p:spTree>
    <p:extLst>
      <p:ext uri="{BB962C8B-B14F-4D97-AF65-F5344CB8AC3E}">
        <p14:creationId xmlns:p14="http://schemas.microsoft.com/office/powerpoint/2010/main" val="1112696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Discussion: Which</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part of the job search and hiring process is easiest for you to influence?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44</a:t>
            </a:fld>
            <a:endParaRPr lang="en-US"/>
          </a:p>
        </p:txBody>
      </p:sp>
    </p:spTree>
    <p:extLst>
      <p:ext uri="{BB962C8B-B14F-4D97-AF65-F5344CB8AC3E}">
        <p14:creationId xmlns:p14="http://schemas.microsoft.com/office/powerpoint/2010/main" val="527359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help </a:t>
            </a:r>
            <a:r>
              <a:rPr lang="en-US" sz="1200" kern="1200" baseline="0" dirty="0">
                <a:solidFill>
                  <a:schemeClr val="tx1"/>
                </a:solidFill>
                <a:latin typeface="+mn-lt"/>
                <a:ea typeface="+mn-ea"/>
                <a:cs typeface="+mn-cs"/>
              </a:rPr>
              <a:t>parents or guardians discuss Job Genius with </a:t>
            </a:r>
            <a:r>
              <a:rPr lang="en-US" sz="1200" kern="1200" baseline="0">
                <a:solidFill>
                  <a:schemeClr val="tx1"/>
                </a:solidFill>
                <a:latin typeface="+mn-lt"/>
                <a:ea typeface="+mn-ea"/>
                <a:cs typeface="+mn-cs"/>
              </a:rPr>
              <a:t>young adults, </a:t>
            </a:r>
            <a:r>
              <a:rPr lang="en-US" sz="1200" kern="1200" baseline="0" dirty="0">
                <a:solidFill>
                  <a:schemeClr val="tx1"/>
                </a:solidFill>
                <a:latin typeface="+mn-lt"/>
                <a:ea typeface="+mn-ea"/>
                <a:cs typeface="+mn-cs"/>
              </a:rPr>
              <a:t>Express has provided a free parent guide available for download at ExpressPros.com/</a:t>
            </a:r>
            <a:r>
              <a:rPr lang="en-US" sz="1200" kern="1200" baseline="0" dirty="0" err="1">
                <a:solidFill>
                  <a:schemeClr val="tx1"/>
                </a:solidFill>
                <a:latin typeface="+mn-lt"/>
                <a:ea typeface="+mn-ea"/>
                <a:cs typeface="+mn-cs"/>
              </a:rPr>
              <a:t>JobGenius</a:t>
            </a:r>
            <a:r>
              <a:rPr lang="en-US" sz="1200" kern="1200" baseline="0" dirty="0">
                <a:solidFill>
                  <a:schemeClr val="tx1"/>
                </a:solidFill>
                <a:latin typeface="+mn-lt"/>
                <a:ea typeface="+mn-ea"/>
                <a:cs typeface="+mn-cs"/>
              </a:rPr>
              <a:t>.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guide features descriptions of each video, relevant tips on the video topic, and questions or activities related to each video to help engage in a conversation about the video topic.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For schools and associations consider sharing the parent guide via your school website or parent communication avenues.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45</a:t>
            </a:fld>
            <a:endParaRPr lang="en-US"/>
          </a:p>
        </p:txBody>
      </p:sp>
    </p:spTree>
    <p:extLst>
      <p:ext uri="{BB962C8B-B14F-4D97-AF65-F5344CB8AC3E}">
        <p14:creationId xmlns:p14="http://schemas.microsoft.com/office/powerpoint/2010/main" val="1521750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Evaluation (complete the survey provided by Express Employment Professionals)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46</a:t>
            </a:fld>
            <a:endParaRPr lang="en-US"/>
          </a:p>
        </p:txBody>
      </p:sp>
    </p:spTree>
    <p:extLst>
      <p:ext uri="{BB962C8B-B14F-4D97-AF65-F5344CB8AC3E}">
        <p14:creationId xmlns:p14="http://schemas.microsoft.com/office/powerpoint/2010/main" val="3380894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Express logo with “Find a location near you at ExpressPros.com”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47</a:t>
            </a:fld>
            <a:endParaRPr lang="en-US"/>
          </a:p>
        </p:txBody>
      </p:sp>
    </p:spTree>
    <p:extLst>
      <p:ext uri="{BB962C8B-B14F-4D97-AF65-F5344CB8AC3E}">
        <p14:creationId xmlns:p14="http://schemas.microsoft.com/office/powerpoint/2010/main" val="98203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What is Express Employment Professionals? Express has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been helping people find jobs for more than 35 years. We’re a network of more than 800 locally-owned offices that help as many people</a:t>
            </a:r>
            <a:r>
              <a:rPr lang="en-US" sz="1200" kern="1200" baseline="0" dirty="0">
                <a:solidFill>
                  <a:schemeClr val="tx1"/>
                </a:solidFill>
                <a:latin typeface="+mn-lt"/>
                <a:ea typeface="+mn-ea"/>
                <a:cs typeface="+mn-cs"/>
              </a:rPr>
              <a:t> as possible find good jobs by helping as many clients as possible find good people.</a:t>
            </a:r>
            <a:r>
              <a:rPr lang="en-US" sz="1200" kern="1200" dirty="0">
                <a:solidFill>
                  <a:schemeClr val="tx1"/>
                </a:solidFill>
                <a:latin typeface="+mn-lt"/>
                <a:ea typeface="+mn-ea"/>
                <a:cs typeface="+mn-cs"/>
              </a:rPr>
              <a:t> Currently, Express employs more than 540,000 people each year and is on a mission to put a million people to work annually.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you haven’t worked with a staffing company</a:t>
            </a:r>
            <a:r>
              <a:rPr lang="en-US" sz="1200" kern="1200" baseline="0" dirty="0">
                <a:solidFill>
                  <a:schemeClr val="tx1"/>
                </a:solidFill>
                <a:latin typeface="+mn-lt"/>
                <a:ea typeface="+mn-ea"/>
                <a:cs typeface="+mn-cs"/>
              </a:rPr>
              <a:t> before; in short, our client companies pay us to find talented workers to meet their production demands. Job seekers never pay a fee at Express for us finding them a job. Job assignments can be everything from contract positions to direct placements in full-time roles with our client companies.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5</a:t>
            </a:fld>
            <a:endParaRPr lang="en-US"/>
          </a:p>
        </p:txBody>
      </p:sp>
    </p:spTree>
    <p:extLst>
      <p:ext uri="{BB962C8B-B14F-4D97-AF65-F5344CB8AC3E}">
        <p14:creationId xmlns:p14="http://schemas.microsoft.com/office/powerpoint/2010/main" val="220192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t>There is a disconnect</a:t>
            </a:r>
            <a:r>
              <a:rPr lang="en-US" sz="1200" baseline="0" dirty="0"/>
              <a:t> between how high school students prepare for the work place and the skills that are in demand. A third of jobs require an associates degree or certification, but 90% of people are being directed toward a traditional 4-year degree. </a:t>
            </a:r>
          </a:p>
          <a:p>
            <a:pPr defTabSz="931774">
              <a:defRPr/>
            </a:pPr>
            <a:endParaRPr lang="en-US" sz="1200" baseline="0" dirty="0"/>
          </a:p>
          <a:p>
            <a:r>
              <a:rPr lang="en-US" sz="1200" b="0" i="0" u="none" strike="noStrike" kern="1200" baseline="0" dirty="0">
                <a:solidFill>
                  <a:schemeClr val="tx1"/>
                </a:solidFill>
                <a:latin typeface="+mn-lt"/>
                <a:ea typeface="+mn-ea"/>
                <a:cs typeface="+mn-cs"/>
              </a:rPr>
              <a:t>30 percent of jobs created from now to 2020 will require some college or a two-year associate degree. (Carnevale et al., </a:t>
            </a:r>
            <a:r>
              <a:rPr lang="en-US" sz="1200" b="0" i="1" u="none" strike="noStrike" kern="1200" baseline="0" dirty="0">
                <a:solidFill>
                  <a:schemeClr val="tx1"/>
                </a:solidFill>
                <a:latin typeface="+mn-lt"/>
                <a:ea typeface="+mn-ea"/>
                <a:cs typeface="+mn-cs"/>
              </a:rPr>
              <a:t>Recovery: Job Growth and</a:t>
            </a:r>
          </a:p>
          <a:p>
            <a:r>
              <a:rPr lang="en-US" sz="1200" b="0" i="1" u="none" strike="noStrike" kern="1200" baseline="0" dirty="0">
                <a:solidFill>
                  <a:schemeClr val="tx1"/>
                </a:solidFill>
                <a:latin typeface="+mn-lt"/>
                <a:ea typeface="+mn-ea"/>
                <a:cs typeface="+mn-cs"/>
              </a:rPr>
              <a:t>Education Requirements Through 2020</a:t>
            </a:r>
            <a:r>
              <a:rPr lang="en-US" sz="1200" b="0" i="0" u="none" strike="noStrike" kern="1200" baseline="0" dirty="0">
                <a:solidFill>
                  <a:schemeClr val="tx1"/>
                </a:solidFill>
                <a:latin typeface="+mn-lt"/>
                <a:ea typeface="+mn-ea"/>
                <a:cs typeface="+mn-cs"/>
              </a:rPr>
              <a:t>, Georgetown University Center on Education and the Workforce, 2013)</a:t>
            </a:r>
            <a:endParaRPr lang="en-US" sz="1200" baseline="0" dirty="0"/>
          </a:p>
          <a:p>
            <a:pPr defTabSz="931774">
              <a:defRPr/>
            </a:pPr>
            <a:endParaRPr lang="en-US" sz="1200" baseline="0" dirty="0"/>
          </a:p>
          <a:p>
            <a:r>
              <a:rPr lang="en-US" sz="1200" b="0" i="0" u="none" strike="noStrike" kern="1200" baseline="0" dirty="0">
                <a:solidFill>
                  <a:schemeClr val="tx1"/>
                </a:solidFill>
                <a:latin typeface="+mn-lt"/>
                <a:ea typeface="+mn-ea"/>
                <a:cs typeface="+mn-cs"/>
              </a:rPr>
              <a:t>Craig Brandon, author of “The Five Year Party,” said “High school guidance counselors recommend college for 90% of their graduates because it makes parents happy, and it is parents who need to wake up to the new economic reality of higher education.” (Craig Brandon, author of “The Five Year Party: How Colleges Have Given Up on Educating Your Child and What You Can Do About It”) </a:t>
            </a:r>
            <a:endParaRPr lang="en-US" sz="1200" baseline="0" dirty="0"/>
          </a:p>
          <a:p>
            <a:endParaRPr lang="en-US" dirty="0"/>
          </a:p>
          <a:p>
            <a:r>
              <a:rPr lang="en-US" dirty="0"/>
              <a:t>Half</a:t>
            </a:r>
            <a:r>
              <a:rPr lang="en-US" baseline="0" dirty="0"/>
              <a:t> of all STEM jobs require less than a bachelor’s degree (Rothwell, The Hidden STEM economy, Brookings Institution, 2013) </a:t>
            </a:r>
          </a:p>
          <a:p>
            <a:endParaRPr lang="en-US" sz="1200" b="0" i="0" u="none" strike="noStrike" kern="1200" baseline="0" dirty="0">
              <a:solidFill>
                <a:schemeClr val="tx1"/>
              </a:solidFill>
              <a:latin typeface="+mn-lt"/>
              <a:ea typeface="+mn-ea"/>
              <a:cs typeface="+mn-cs"/>
            </a:endParaRPr>
          </a:p>
          <a:p>
            <a:r>
              <a:rPr lang="en-US" sz="1200" dirty="0">
                <a:solidFill>
                  <a:srgbClr val="05498F"/>
                </a:solidFill>
              </a:rPr>
              <a:t>Postsecondary education</a:t>
            </a:r>
            <a:r>
              <a:rPr lang="en-US" sz="1200" baseline="0" dirty="0">
                <a:solidFill>
                  <a:srgbClr val="05498F"/>
                </a:solidFill>
              </a:rPr>
              <a:t> is planned for </a:t>
            </a:r>
            <a:r>
              <a:rPr lang="en-US" sz="1200" dirty="0">
                <a:solidFill>
                  <a:srgbClr val="05498F"/>
                </a:solidFill>
              </a:rPr>
              <a:t>88% of Career Technology Education students.  (</a:t>
            </a:r>
            <a:r>
              <a:rPr lang="en-US" sz="1200" b="0" i="0" u="none" strike="noStrike" kern="1200" baseline="0" dirty="0">
                <a:solidFill>
                  <a:schemeClr val="tx1"/>
                </a:solidFill>
                <a:latin typeface="+mn-lt"/>
                <a:ea typeface="+mn-ea"/>
                <a:cs typeface="+mn-cs"/>
              </a:rPr>
              <a:t>My College Options®/ACTE research study (2016). National sample includes 40,192 high school CTE students.) </a:t>
            </a:r>
            <a:endParaRPr lang="en-US" sz="1200" dirty="0">
              <a:solidFill>
                <a:srgbClr val="05498F"/>
              </a:solidFill>
            </a:endParaRPr>
          </a:p>
          <a:p>
            <a:endParaRPr lang="en-US" sz="1200" b="0" i="0" u="none" strike="noStrike" kern="1200" baseline="0" dirty="0">
              <a:solidFill>
                <a:schemeClr val="tx1"/>
              </a:solidFill>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6</a:t>
            </a:fld>
            <a:endParaRPr lang="en-US"/>
          </a:p>
        </p:txBody>
      </p:sp>
    </p:spTree>
    <p:extLst>
      <p:ext uri="{BB962C8B-B14F-4D97-AF65-F5344CB8AC3E}">
        <p14:creationId xmlns:p14="http://schemas.microsoft.com/office/powerpoint/2010/main" val="3256833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educational </a:t>
            </a:r>
            <a:r>
              <a:rPr lang="en-US" dirty="0"/>
              <a:t>program is available at ExpressPros.com/</a:t>
            </a:r>
            <a:r>
              <a:rPr lang="en-US" dirty="0" err="1"/>
              <a:t>JobGenius</a:t>
            </a:r>
            <a:r>
              <a:rPr lang="en-US" dirty="0"/>
              <a:t>. </a:t>
            </a:r>
          </a:p>
          <a:p>
            <a:endParaRPr lang="en-US" dirty="0"/>
          </a:p>
          <a:p>
            <a:r>
              <a:rPr lang="en-US" dirty="0"/>
              <a:t>We are collecting some information</a:t>
            </a:r>
            <a:r>
              <a:rPr lang="en-US" baseline="0" dirty="0"/>
              <a:t> about who is using the program, so there is a short form you’ll be asked to complete. Then bookmark the next page so you don’t have to complete the form again. </a:t>
            </a:r>
          </a:p>
          <a:p>
            <a:endParaRPr lang="en-US" baseline="0" dirty="0"/>
          </a:p>
          <a:p>
            <a:r>
              <a:rPr lang="en-US" baseline="0" dirty="0"/>
              <a:t>The Job Genius series is a completely free resource. It’s one more way we can invest in the future workforce and equip individuals for success. </a:t>
            </a:r>
          </a:p>
          <a:p>
            <a:endParaRPr lang="en-US" baseline="0" dirty="0"/>
          </a:p>
          <a:p>
            <a:r>
              <a:rPr lang="en-US" baseline="0" dirty="0"/>
              <a:t>Along with the video educational series, you can download worksheets to follow along with each video and guides for presenting the information.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7</a:t>
            </a:fld>
            <a:endParaRPr lang="en-US"/>
          </a:p>
        </p:txBody>
      </p:sp>
    </p:spTree>
    <p:extLst>
      <p:ext uri="{BB962C8B-B14F-4D97-AF65-F5344CB8AC3E}">
        <p14:creationId xmlns:p14="http://schemas.microsoft.com/office/powerpoint/2010/main" val="141276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You can also find all the videos on our Express YouTube channel.</a:t>
            </a:r>
            <a:r>
              <a:rPr lang="en-US" baseline="0" dirty="0"/>
              <a:t> </a:t>
            </a:r>
            <a:r>
              <a:rPr lang="en-US" dirty="0"/>
              <a:t>Job Genius has its own playlist,</a:t>
            </a:r>
            <a:r>
              <a:rPr lang="en-US" baseline="0" dirty="0"/>
              <a:t> which y</a:t>
            </a:r>
            <a:r>
              <a:rPr lang="en-US" dirty="0"/>
              <a:t>ou can share directly on social media or use as a way to access the video content yourself. </a:t>
            </a:r>
          </a:p>
          <a:p>
            <a:pPr defTabSz="949478">
              <a:defRPr/>
            </a:pPr>
            <a:endParaRPr lang="en-US" dirty="0"/>
          </a:p>
          <a:p>
            <a:pPr defTabSz="949478">
              <a:defRPr/>
            </a:pPr>
            <a:r>
              <a:rPr lang="en-US" dirty="0"/>
              <a:t>If you can’t remember how to access our channel, just go to ExpressPros.com and click on the YouTube link in the bottom left corner of the home page. </a:t>
            </a:r>
          </a:p>
          <a:p>
            <a:endParaRPr lang="en-US" dirty="0"/>
          </a:p>
          <a:p>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8</a:t>
            </a:fld>
            <a:endParaRPr lang="en-US"/>
          </a:p>
        </p:txBody>
      </p:sp>
    </p:spTree>
    <p:extLst>
      <p:ext uri="{BB962C8B-B14F-4D97-AF65-F5344CB8AC3E}">
        <p14:creationId xmlns:p14="http://schemas.microsoft.com/office/powerpoint/2010/main" val="292392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Intro Video Slide (3 minutes) </a:t>
            </a:r>
            <a:endParaRPr lang="en-US" dirty="0"/>
          </a:p>
        </p:txBody>
      </p:sp>
      <p:sp>
        <p:nvSpPr>
          <p:cNvPr id="4" name="Slide Number Placeholder 3"/>
          <p:cNvSpPr>
            <a:spLocks noGrp="1"/>
          </p:cNvSpPr>
          <p:nvPr>
            <p:ph type="sldNum" sz="quarter" idx="10"/>
          </p:nvPr>
        </p:nvSpPr>
        <p:spPr/>
        <p:txBody>
          <a:bodyPr/>
          <a:lstStyle/>
          <a:p>
            <a:fld id="{FAA1EBD5-C064-4719-B232-5FF9B8CD5F69}" type="slidenum">
              <a:rPr lang="en-US" smtClean="0"/>
              <a:t>10</a:t>
            </a:fld>
            <a:endParaRPr lang="en-US"/>
          </a:p>
        </p:txBody>
      </p:sp>
    </p:spTree>
    <p:extLst>
      <p:ext uri="{BB962C8B-B14F-4D97-AF65-F5344CB8AC3E}">
        <p14:creationId xmlns:p14="http://schemas.microsoft.com/office/powerpoint/2010/main" val="3056141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25937" y="6496370"/>
            <a:ext cx="10538976" cy="365125"/>
          </a:xfrm>
        </p:spPr>
        <p:txBody>
          <a:bodyPr/>
          <a:lstStyle>
            <a:lvl1pPr algn="r">
              <a:defRPr/>
            </a:lvl1pPr>
          </a:lstStyle>
          <a:p>
            <a:endParaRPr lang="en-US" dirty="0"/>
          </a:p>
        </p:txBody>
      </p:sp>
      <p:sp>
        <p:nvSpPr>
          <p:cNvPr id="2" name="Title 1"/>
          <p:cNvSpPr>
            <a:spLocks noGrp="1"/>
          </p:cNvSpPr>
          <p:nvPr>
            <p:ph type="ctrTitle"/>
          </p:nvPr>
        </p:nvSpPr>
        <p:spPr>
          <a:xfrm>
            <a:off x="836613" y="0"/>
            <a:ext cx="10528299" cy="3886200"/>
          </a:xfrm>
        </p:spPr>
        <p:txBody>
          <a:bodyPr anchor="b">
            <a:normAutofit/>
          </a:bodyPr>
          <a:lstStyle>
            <a:lvl1pPr>
              <a:defRPr sz="5600"/>
            </a:lvl1pPr>
          </a:lstStyle>
          <a:p>
            <a:r>
              <a:rPr lang="en-US" dirty="0"/>
              <a:t>Click to edit Master title style</a:t>
            </a:r>
          </a:p>
        </p:txBody>
      </p:sp>
      <p:sp>
        <p:nvSpPr>
          <p:cNvPr id="3" name="Subtitle 2"/>
          <p:cNvSpPr>
            <a:spLocks noGrp="1"/>
          </p:cNvSpPr>
          <p:nvPr>
            <p:ph type="subTitle" idx="1"/>
          </p:nvPr>
        </p:nvSpPr>
        <p:spPr>
          <a:xfrm>
            <a:off x="836613" y="3886200"/>
            <a:ext cx="10528300" cy="25908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11364913" y="6492875"/>
            <a:ext cx="545358" cy="365125"/>
          </a:xfrm>
        </p:spPr>
        <p:txBody>
          <a:bodyPr/>
          <a:lstStyle>
            <a:lvl1pPr>
              <a:defRPr sz="1000">
                <a:solidFill>
                  <a:schemeClr val="bg1">
                    <a:lumMod val="50000"/>
                  </a:schemeClr>
                </a:solidFill>
              </a:defRPr>
            </a:lvl1pPr>
          </a:lstStyle>
          <a:p>
            <a:fld id="{AA27571F-D1BD-469F-ADDB-86F149972581}" type="slidenum">
              <a:rPr lang="en-US" smtClean="0"/>
              <a:pPr/>
              <a:t>‹#›</a:t>
            </a:fld>
            <a:endParaRPr lang="en-US" dirty="0"/>
          </a:p>
        </p:txBody>
      </p:sp>
    </p:spTree>
    <p:extLst>
      <p:ext uri="{BB962C8B-B14F-4D97-AF65-F5344CB8AC3E}">
        <p14:creationId xmlns:p14="http://schemas.microsoft.com/office/powerpoint/2010/main" val="137312142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PPT_bkg_vide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0848" cy="6867144"/>
          </a:xfrm>
          <a:prstGeom prst="rect">
            <a:avLst/>
          </a:prstGeom>
        </p:spPr>
      </p:pic>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AA27571F-D1BD-469F-ADDB-86F149972581}" type="slidenum">
              <a:rPr lang="en-US" smtClean="0"/>
              <a:pPr/>
              <a:t>‹#›</a:t>
            </a:fld>
            <a:endParaRPr lang="en-US" dirty="0"/>
          </a:p>
        </p:txBody>
      </p:sp>
    </p:spTree>
    <p:extLst>
      <p:ext uri="{BB962C8B-B14F-4D97-AF65-F5344CB8AC3E}">
        <p14:creationId xmlns:p14="http://schemas.microsoft.com/office/powerpoint/2010/main" val="341376665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25937" y="6496370"/>
            <a:ext cx="10538976" cy="365125"/>
          </a:xfrm>
        </p:spPr>
        <p:txBody>
          <a:bodyPr/>
          <a:lstStyle>
            <a:lvl1pPr algn="r">
              <a:defRPr/>
            </a:lvl1pPr>
          </a:lstStyle>
          <a:p>
            <a:endParaRPr lang="en-US" dirty="0"/>
          </a:p>
        </p:txBody>
      </p:sp>
      <p:sp>
        <p:nvSpPr>
          <p:cNvPr id="2" name="Title 1"/>
          <p:cNvSpPr>
            <a:spLocks noGrp="1"/>
          </p:cNvSpPr>
          <p:nvPr>
            <p:ph type="ctrTitle"/>
          </p:nvPr>
        </p:nvSpPr>
        <p:spPr>
          <a:xfrm>
            <a:off x="836613" y="0"/>
            <a:ext cx="10528299" cy="3886200"/>
          </a:xfrm>
        </p:spPr>
        <p:txBody>
          <a:bodyPr anchor="b">
            <a:normAutofit/>
          </a:bodyPr>
          <a:lstStyle>
            <a:lvl1pPr algn="r">
              <a:defRPr sz="5600"/>
            </a:lvl1pPr>
          </a:lstStyle>
          <a:p>
            <a:r>
              <a:rPr lang="en-US" dirty="0"/>
              <a:t>Click to edit Master title style</a:t>
            </a:r>
          </a:p>
        </p:txBody>
      </p:sp>
      <p:sp>
        <p:nvSpPr>
          <p:cNvPr id="3" name="Subtitle 2"/>
          <p:cNvSpPr>
            <a:spLocks noGrp="1"/>
          </p:cNvSpPr>
          <p:nvPr>
            <p:ph type="subTitle" idx="1"/>
          </p:nvPr>
        </p:nvSpPr>
        <p:spPr>
          <a:xfrm>
            <a:off x="836613" y="3886200"/>
            <a:ext cx="10528300" cy="25908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11364913" y="6492875"/>
            <a:ext cx="545358" cy="365125"/>
          </a:xfrm>
        </p:spPr>
        <p:txBody>
          <a:bodyPr/>
          <a:lstStyle>
            <a:lvl1pPr>
              <a:defRPr sz="1000">
                <a:solidFill>
                  <a:schemeClr val="bg1">
                    <a:lumMod val="50000"/>
                  </a:schemeClr>
                </a:solidFill>
              </a:defRPr>
            </a:lvl1pPr>
          </a:lstStyle>
          <a:p>
            <a:fld id="{AA27571F-D1BD-469F-ADDB-86F149972581}" type="slidenum">
              <a:rPr lang="en-US" smtClean="0"/>
              <a:pPr/>
              <a:t>‹#›</a:t>
            </a:fld>
            <a:endParaRPr lang="en-US" dirty="0"/>
          </a:p>
        </p:txBody>
      </p:sp>
    </p:spTree>
    <p:extLst>
      <p:ext uri="{BB962C8B-B14F-4D97-AF65-F5344CB8AC3E}">
        <p14:creationId xmlns:p14="http://schemas.microsoft.com/office/powerpoint/2010/main" val="147714879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4" y="0"/>
            <a:ext cx="10528300" cy="1600200"/>
          </a:xfrm>
        </p:spPr>
        <p:txBody>
          <a:bodyPr anchor="b"/>
          <a:lstStyle/>
          <a:p>
            <a:r>
              <a:rPr lang="en-US" dirty="0"/>
              <a:t>Click to edit Master title style</a:t>
            </a:r>
          </a:p>
        </p:txBody>
      </p:sp>
      <p:sp>
        <p:nvSpPr>
          <p:cNvPr id="3" name="Content Placeholder 2"/>
          <p:cNvSpPr>
            <a:spLocks noGrp="1"/>
          </p:cNvSpPr>
          <p:nvPr>
            <p:ph idx="1"/>
          </p:nvPr>
        </p:nvSpPr>
        <p:spPr>
          <a:xfrm>
            <a:off x="836614" y="1600201"/>
            <a:ext cx="10528300" cy="48767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AA27571F-D1BD-469F-ADDB-86F149972581}" type="slidenum">
              <a:rPr lang="en-US" smtClean="0"/>
              <a:t>‹#›</a:t>
            </a:fld>
            <a:endParaRPr lang="en-US"/>
          </a:p>
        </p:txBody>
      </p:sp>
    </p:spTree>
    <p:extLst>
      <p:ext uri="{BB962C8B-B14F-4D97-AF65-F5344CB8AC3E}">
        <p14:creationId xmlns:p14="http://schemas.microsoft.com/office/powerpoint/2010/main" val="111630842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3429001"/>
            <a:ext cx="10528300" cy="3048000"/>
          </a:xfrm>
        </p:spPr>
        <p:txBody>
          <a:bodyPr anchor="t">
            <a:normAutofit/>
          </a:bodyPr>
          <a:lstStyle>
            <a:lvl1pPr algn="l">
              <a:defRPr sz="4800" b="1" cap="all"/>
            </a:lvl1pPr>
          </a:lstStyle>
          <a:p>
            <a:r>
              <a:rPr lang="en-US" dirty="0"/>
              <a:t>Click to edit Master title style</a:t>
            </a:r>
          </a:p>
        </p:txBody>
      </p:sp>
      <p:sp>
        <p:nvSpPr>
          <p:cNvPr id="3" name="Text Placeholder 2"/>
          <p:cNvSpPr>
            <a:spLocks noGrp="1"/>
          </p:cNvSpPr>
          <p:nvPr>
            <p:ph type="body" idx="1"/>
          </p:nvPr>
        </p:nvSpPr>
        <p:spPr>
          <a:xfrm>
            <a:off x="836613" y="1"/>
            <a:ext cx="10528300" cy="3428999"/>
          </a:xfrm>
        </p:spPr>
        <p:txBody>
          <a:bodyPr anchor="b">
            <a:normAutofit/>
          </a:bodyPr>
          <a:lstStyle>
            <a:lvl1pPr marL="0" indent="0">
              <a:buNone/>
              <a:defRPr sz="3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7571F-D1BD-469F-ADDB-86F149972581}" type="slidenum">
              <a:rPr lang="en-US" smtClean="0"/>
              <a:t>‹#›</a:t>
            </a:fld>
            <a:endParaRPr lang="en-US"/>
          </a:p>
        </p:txBody>
      </p:sp>
    </p:spTree>
    <p:extLst>
      <p:ext uri="{BB962C8B-B14F-4D97-AF65-F5344CB8AC3E}">
        <p14:creationId xmlns:p14="http://schemas.microsoft.com/office/powerpoint/2010/main" val="31174197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Click to edit Master title style</a:t>
            </a:r>
          </a:p>
        </p:txBody>
      </p:sp>
      <p:sp>
        <p:nvSpPr>
          <p:cNvPr id="3" name="Content Placeholder 2"/>
          <p:cNvSpPr>
            <a:spLocks noGrp="1"/>
          </p:cNvSpPr>
          <p:nvPr>
            <p:ph sz="half" idx="1"/>
          </p:nvPr>
        </p:nvSpPr>
        <p:spPr>
          <a:xfrm>
            <a:off x="836613" y="1600201"/>
            <a:ext cx="5156226" cy="4876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600201"/>
            <a:ext cx="5168927" cy="4800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7571F-D1BD-469F-ADDB-86F149972581}" type="slidenum">
              <a:rPr lang="en-US" smtClean="0"/>
              <a:t>‹#›</a:t>
            </a:fld>
            <a:endParaRPr lang="en-US"/>
          </a:p>
        </p:txBody>
      </p:sp>
    </p:spTree>
    <p:extLst>
      <p:ext uri="{BB962C8B-B14F-4D97-AF65-F5344CB8AC3E}">
        <p14:creationId xmlns:p14="http://schemas.microsoft.com/office/powerpoint/2010/main" val="263339134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441" y="6356351"/>
            <a:ext cx="2844059" cy="365125"/>
          </a:xfrm>
          <a:prstGeom prst="rect">
            <a:avLst/>
          </a:prstGeom>
        </p:spPr>
        <p:txBody>
          <a:bodyPr/>
          <a:lstStyle/>
          <a:p>
            <a:fld id="{BD631D2E-9E81-4711-B8B7-40822F179AE5}" type="datetimeFigureOut">
              <a:rPr lang="en-US" smtClean="0"/>
              <a:t>4/18/2018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27571F-D1BD-469F-ADDB-86F149972581}" type="slidenum">
              <a:rPr lang="en-US" smtClean="0"/>
              <a:t>‹#›</a:t>
            </a:fld>
            <a:endParaRPr lang="en-US"/>
          </a:p>
        </p:txBody>
      </p:sp>
    </p:spTree>
    <p:extLst>
      <p:ext uri="{BB962C8B-B14F-4D97-AF65-F5344CB8AC3E}">
        <p14:creationId xmlns:p14="http://schemas.microsoft.com/office/powerpoint/2010/main" val="243288290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441" y="6356351"/>
            <a:ext cx="2844059" cy="365125"/>
          </a:xfrm>
          <a:prstGeom prst="rect">
            <a:avLst/>
          </a:prstGeom>
        </p:spPr>
        <p:txBody>
          <a:bodyPr/>
          <a:lstStyle/>
          <a:p>
            <a:fld id="{BD631D2E-9E81-4711-B8B7-40822F179AE5}" type="datetimeFigureOut">
              <a:rPr lang="en-US" smtClean="0"/>
              <a:t>4/18/2018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27571F-D1BD-469F-ADDB-86F149972581}" type="slidenum">
              <a:rPr lang="en-US" smtClean="0"/>
              <a:t>‹#›</a:t>
            </a:fld>
            <a:endParaRPr lang="en-US"/>
          </a:p>
        </p:txBody>
      </p:sp>
    </p:spTree>
    <p:extLst>
      <p:ext uri="{BB962C8B-B14F-4D97-AF65-F5344CB8AC3E}">
        <p14:creationId xmlns:p14="http://schemas.microsoft.com/office/powerpoint/2010/main" val="100869866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1"/>
            <a:ext cx="2844059" cy="365125"/>
          </a:xfrm>
          <a:prstGeom prst="rect">
            <a:avLst/>
          </a:prstGeom>
        </p:spPr>
        <p:txBody>
          <a:bodyPr/>
          <a:lstStyle/>
          <a:p>
            <a:fld id="{BD631D2E-9E81-4711-B8B7-40822F179AE5}" type="datetimeFigureOut">
              <a:rPr lang="en-US" smtClean="0"/>
              <a:t>4/18/2018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27571F-D1BD-469F-ADDB-86F149972581}" type="slidenum">
              <a:rPr lang="en-US" smtClean="0"/>
              <a:t>‹#›</a:t>
            </a:fld>
            <a:endParaRPr lang="en-US"/>
          </a:p>
        </p:txBody>
      </p:sp>
    </p:spTree>
    <p:extLst>
      <p:ext uri="{BB962C8B-B14F-4D97-AF65-F5344CB8AC3E}">
        <p14:creationId xmlns:p14="http://schemas.microsoft.com/office/powerpoint/2010/main" val="41267206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AA27571F-D1BD-469F-ADDB-86F149972581}" type="slidenum">
              <a:rPr lang="en-US" smtClean="0"/>
              <a:pPr/>
              <a:t>‹#›</a:t>
            </a:fld>
            <a:endParaRPr lang="en-US" dirty="0"/>
          </a:p>
        </p:txBody>
      </p:sp>
    </p:spTree>
    <p:extLst>
      <p:ext uri="{BB962C8B-B14F-4D97-AF65-F5344CB8AC3E}">
        <p14:creationId xmlns:p14="http://schemas.microsoft.com/office/powerpoint/2010/main" val="176548940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614" y="0"/>
            <a:ext cx="10528300" cy="16002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6614" y="1600201"/>
            <a:ext cx="10528300" cy="48767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6613" y="6492875"/>
            <a:ext cx="10528299" cy="365125"/>
          </a:xfrm>
          <a:prstGeom prst="rect">
            <a:avLst/>
          </a:prstGeom>
        </p:spPr>
        <p:txBody>
          <a:bodyPr vert="horz" lIns="91440" tIns="45720" rIns="91440" bIns="45720" rtlCol="0" anchor="ctr"/>
          <a:lstStyle>
            <a:lvl1pPr algn="r">
              <a:defRPr sz="8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11364912" y="6492875"/>
            <a:ext cx="444499" cy="365125"/>
          </a:xfrm>
          <a:prstGeom prst="rect">
            <a:avLst/>
          </a:prstGeom>
        </p:spPr>
        <p:txBody>
          <a:bodyPr vert="horz" lIns="91440" tIns="45720" rIns="91440" bIns="45720" rtlCol="0" anchor="ctr"/>
          <a:lstStyle>
            <a:lvl1pPr algn="r">
              <a:defRPr sz="1000">
                <a:solidFill>
                  <a:schemeClr val="bg1">
                    <a:lumMod val="50000"/>
                  </a:schemeClr>
                </a:solidFill>
              </a:defRPr>
            </a:lvl1pPr>
          </a:lstStyle>
          <a:p>
            <a:fld id="{AA27571F-D1BD-469F-ADDB-86F149972581}" type="slidenum">
              <a:rPr lang="en-US" smtClean="0"/>
              <a:pPr/>
              <a:t>‹#›</a:t>
            </a:fld>
            <a:endParaRPr lang="en-US" dirty="0"/>
          </a:p>
        </p:txBody>
      </p:sp>
    </p:spTree>
    <p:extLst>
      <p:ext uri="{BB962C8B-B14F-4D97-AF65-F5344CB8AC3E}">
        <p14:creationId xmlns:p14="http://schemas.microsoft.com/office/powerpoint/2010/main" val="15745757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62" r:id="rId10"/>
  </p:sldLayoutIdLst>
  <p:transition spd="slow">
    <p:fade/>
  </p:transition>
  <p:txStyles>
    <p:titleStyle>
      <a:lvl1pPr algn="l" defTabSz="914400" rtl="0" eaLnBrk="1" latinLnBrk="0" hangingPunct="1">
        <a:lnSpc>
          <a:spcPct val="80000"/>
        </a:lnSpc>
        <a:spcBef>
          <a:spcPct val="0"/>
        </a:spcBef>
        <a:spcAft>
          <a:spcPts val="1800"/>
        </a:spcAft>
        <a:buNone/>
        <a:defRPr sz="4800" b="1" kern="1200" spc="-150">
          <a:solidFill>
            <a:srgbClr val="6F199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www.youtube.com/watch?v=_Bqk6E780f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hyperlink" Target="https://www.youtube.com/watch?v=FFAkQERoRT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s://youtu.be/-s5K-GM_eH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s://youtu.be/15WNcurwBA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youtu.be/-yFtHKxUGr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hyperlink" Target="https://www.youtube.com/watch?v=HMZqpLh_cJ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hyperlink" Target="https://www.youtube.com/watch?v=VUPBTXAzL0Q"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hyperlink" Target="https://www.youtube.com/watch?v=rf1EmgHPVs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s://www.youtube.com/watch?v=rhs5Ejaq1Mw"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hyperlink" Target="https://www.youtube.com/watch?v=OYxFwoknvXI"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hyperlink" Target="https://youtu.be/dEJQImzyOZ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hyperlink" Target="https://youtu.be/twDmNE1jtWk"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hyperlink" Target="https://www.youtube.com/watch?v=IYXlqgA6oS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9891711" y="6566356"/>
            <a:ext cx="2146301" cy="215444"/>
          </a:xfrm>
          <a:prstGeom prst="rect">
            <a:avLst/>
          </a:prstGeom>
          <a:noFill/>
        </p:spPr>
        <p:txBody>
          <a:bodyPr wrap="square" rtlCol="0">
            <a:spAutoFit/>
          </a:bodyPr>
          <a:lstStyle/>
          <a:p>
            <a:pPr algn="r"/>
            <a:r>
              <a:rPr lang="en-US" sz="800" dirty="0">
                <a:solidFill>
                  <a:schemeClr val="accent6">
                    <a:lumMod val="60000"/>
                    <a:lumOff val="40000"/>
                  </a:schemeClr>
                </a:solidFill>
              </a:rPr>
              <a:t>Express Services, Inc. 2018</a:t>
            </a:r>
          </a:p>
        </p:txBody>
      </p:sp>
    </p:spTree>
    <p:extLst>
      <p:ext uri="{BB962C8B-B14F-4D97-AF65-F5344CB8AC3E}">
        <p14:creationId xmlns:p14="http://schemas.microsoft.com/office/powerpoint/2010/main" val="3859952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_bkg_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612648"/>
            <a:ext cx="9125712" cy="5416305"/>
          </a:xfrm>
          <a:prstGeom prst="rect">
            <a:avLst/>
          </a:prstGeom>
        </p:spPr>
      </p:pic>
      <p:grpSp>
        <p:nvGrpSpPr>
          <p:cNvPr id="3" name="Group 2"/>
          <p:cNvGrpSpPr/>
          <p:nvPr/>
        </p:nvGrpSpPr>
        <p:grpSpPr>
          <a:xfrm>
            <a:off x="836613" y="2895600"/>
            <a:ext cx="10515600" cy="969264"/>
            <a:chOff x="836613" y="2971800"/>
            <a:chExt cx="10515600" cy="969264"/>
          </a:xfrm>
        </p:grpSpPr>
        <p:sp>
          <p:nvSpPr>
            <p:cNvPr id="7" name="Rounded Rectangle 6"/>
            <p:cNvSpPr/>
            <p:nvPr/>
          </p:nvSpPr>
          <p:spPr>
            <a:xfrm>
              <a:off x="1903412" y="2971800"/>
              <a:ext cx="8382000" cy="914400"/>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p:nvSpPr>
          <p:spPr>
            <a:xfrm>
              <a:off x="836613" y="3026664"/>
              <a:ext cx="10515600" cy="9144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spc="-100" dirty="0">
                  <a:solidFill>
                    <a:schemeClr val="bg1"/>
                  </a:solidFill>
                </a:rPr>
                <a:t>JOB GENIUS INTRODUCTION</a:t>
              </a:r>
            </a:p>
          </p:txBody>
        </p:sp>
      </p:grpSp>
      <p:sp>
        <p:nvSpPr>
          <p:cNvPr id="10"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5872389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p:cNvSpPr txBox="1">
            <a:spLocks/>
          </p:cNvSpPr>
          <p:nvPr/>
        </p:nvSpPr>
        <p:spPr>
          <a:xfrm>
            <a:off x="74612" y="3059975"/>
            <a:ext cx="3166921" cy="3798025"/>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18000" dirty="0">
                <a:solidFill>
                  <a:srgbClr val="7C4D95"/>
                </a:solidFill>
              </a:rPr>
              <a:t>?     </a:t>
            </a:r>
          </a:p>
        </p:txBody>
      </p:sp>
      <p:sp>
        <p:nvSpPr>
          <p:cNvPr id="11" name="Title 3"/>
          <p:cNvSpPr txBox="1">
            <a:spLocks/>
          </p:cNvSpPr>
          <p:nvPr/>
        </p:nvSpPr>
        <p:spPr>
          <a:xfrm>
            <a:off x="7085012" y="-381000"/>
            <a:ext cx="1905000" cy="34290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25000" dirty="0">
                <a:solidFill>
                  <a:srgbClr val="7C4D95"/>
                </a:solidFill>
              </a:rPr>
              <a:t>?</a:t>
            </a:r>
          </a:p>
        </p:txBody>
      </p:sp>
      <p:sp>
        <p:nvSpPr>
          <p:cNvPr id="10" name="Title 3"/>
          <p:cNvSpPr txBox="1">
            <a:spLocks/>
          </p:cNvSpPr>
          <p:nvPr/>
        </p:nvSpPr>
        <p:spPr>
          <a:xfrm>
            <a:off x="2360612" y="-457200"/>
            <a:ext cx="2590799" cy="39624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20000" dirty="0">
                <a:solidFill>
                  <a:srgbClr val="7C4D95"/>
                </a:solidFill>
              </a:rPr>
              <a:t>?</a:t>
            </a:r>
          </a:p>
        </p:txBody>
      </p:sp>
      <p:sp>
        <p:nvSpPr>
          <p:cNvPr id="9" name="Title 3"/>
          <p:cNvSpPr txBox="1">
            <a:spLocks/>
          </p:cNvSpPr>
          <p:nvPr/>
        </p:nvSpPr>
        <p:spPr>
          <a:xfrm>
            <a:off x="2589212" y="3657600"/>
            <a:ext cx="2590799" cy="39624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28000" dirty="0">
                <a:solidFill>
                  <a:srgbClr val="7C4D95"/>
                </a:solidFill>
              </a:rPr>
              <a:t>?</a:t>
            </a:r>
          </a:p>
        </p:txBody>
      </p:sp>
      <p:sp>
        <p:nvSpPr>
          <p:cNvPr id="12" name="Title 3"/>
          <p:cNvSpPr txBox="1">
            <a:spLocks/>
          </p:cNvSpPr>
          <p:nvPr/>
        </p:nvSpPr>
        <p:spPr>
          <a:xfrm>
            <a:off x="7770813" y="4038600"/>
            <a:ext cx="1828799" cy="235407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16500" dirty="0">
                <a:solidFill>
                  <a:srgbClr val="7C4D95"/>
                </a:solidFill>
              </a:rPr>
              <a:t>?</a:t>
            </a:r>
          </a:p>
        </p:txBody>
      </p:sp>
      <p:sp>
        <p:nvSpPr>
          <p:cNvPr id="14" name="Title 3"/>
          <p:cNvSpPr txBox="1">
            <a:spLocks/>
          </p:cNvSpPr>
          <p:nvPr/>
        </p:nvSpPr>
        <p:spPr>
          <a:xfrm>
            <a:off x="9980612" y="2209800"/>
            <a:ext cx="2590799" cy="39624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20000" dirty="0">
                <a:solidFill>
                  <a:srgbClr val="7C4D95"/>
                </a:solidFill>
              </a:rPr>
              <a:t>?</a:t>
            </a:r>
          </a:p>
        </p:txBody>
      </p:sp>
      <p:sp>
        <p:nvSpPr>
          <p:cNvPr id="16" name="Title 3"/>
          <p:cNvSpPr txBox="1">
            <a:spLocks/>
          </p:cNvSpPr>
          <p:nvPr/>
        </p:nvSpPr>
        <p:spPr>
          <a:xfrm>
            <a:off x="-153987" y="762000"/>
            <a:ext cx="2590799" cy="3505200"/>
          </a:xfrm>
          <a:prstGeom prst="rect">
            <a:avLst/>
          </a:prstGeom>
        </p:spPr>
        <p:txBody>
          <a:bodyPr vert="horz" lIns="91440" tIns="45720" rIns="91440" bIns="45720" rtlCol="0" anchor="ctr">
            <a:normAutofit lnSpcReduction="10000"/>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30000" dirty="0">
                <a:solidFill>
                  <a:srgbClr val="7C4D95"/>
                </a:solidFill>
              </a:rPr>
              <a:t>?</a:t>
            </a:r>
          </a:p>
        </p:txBody>
      </p:sp>
      <p:sp>
        <p:nvSpPr>
          <p:cNvPr id="17" name="Title 3"/>
          <p:cNvSpPr txBox="1">
            <a:spLocks/>
          </p:cNvSpPr>
          <p:nvPr/>
        </p:nvSpPr>
        <p:spPr>
          <a:xfrm>
            <a:off x="9675813" y="617730"/>
            <a:ext cx="1828799" cy="235407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15000" dirty="0">
                <a:solidFill>
                  <a:srgbClr val="7C4D95"/>
                </a:solidFill>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62922" y="4003307"/>
            <a:ext cx="3765090" cy="287795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3"/>
          <p:cNvSpPr txBox="1">
            <a:spLocks/>
          </p:cNvSpPr>
          <p:nvPr/>
        </p:nvSpPr>
        <p:spPr>
          <a:xfrm>
            <a:off x="4951412" y="-228600"/>
            <a:ext cx="1905000" cy="34290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sz="13500" dirty="0">
                <a:solidFill>
                  <a:srgbClr val="7C4D95"/>
                </a:solidFill>
              </a:rPr>
              <a:t>?</a:t>
            </a:r>
          </a:p>
        </p:txBody>
      </p:sp>
      <p:sp>
        <p:nvSpPr>
          <p:cNvPr id="4" name="Title 3"/>
          <p:cNvSpPr>
            <a:spLocks noGrp="1"/>
          </p:cNvSpPr>
          <p:nvPr>
            <p:ph type="ctrTitle"/>
          </p:nvPr>
        </p:nvSpPr>
        <p:spPr>
          <a:xfrm>
            <a:off x="830262" y="-381000"/>
            <a:ext cx="10528299" cy="7239000"/>
          </a:xfrm>
        </p:spPr>
        <p:txBody>
          <a:bodyPr anchor="ctr">
            <a:normAutofit/>
          </a:bodyPr>
          <a:lstStyle/>
          <a:p>
            <a:pPr algn="ctr"/>
            <a:r>
              <a:rPr lang="en-US" sz="10000" dirty="0">
                <a:gradFill flip="none" rotWithShape="1">
                  <a:gsLst>
                    <a:gs pos="25000">
                      <a:schemeClr val="bg1"/>
                    </a:gs>
                    <a:gs pos="100000">
                      <a:schemeClr val="bg1">
                        <a:lumMod val="75000"/>
                      </a:schemeClr>
                    </a:gs>
                  </a:gsLst>
                  <a:path path="circle">
                    <a:fillToRect l="50000" t="50000" r="50000" b="50000"/>
                  </a:path>
                  <a:tileRect/>
                </a:gradFill>
              </a:rPr>
              <a:t>QUESTIONS?</a:t>
            </a:r>
          </a:p>
        </p:txBody>
      </p:sp>
    </p:spTree>
    <p:extLst>
      <p:ext uri="{BB962C8B-B14F-4D97-AF65-F5344CB8AC3E}">
        <p14:creationId xmlns:p14="http://schemas.microsoft.com/office/powerpoint/2010/main" val="597484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600" fill="hold"/>
                                        <p:tgtEl>
                                          <p:spTgt spid="4"/>
                                        </p:tgtEl>
                                        <p:attrNameLst>
                                          <p:attrName>ppt_w</p:attrName>
                                        </p:attrNameLst>
                                      </p:cBhvr>
                                      <p:tavLst>
                                        <p:tav tm="0">
                                          <p:val>
                                            <p:fltVal val="0"/>
                                          </p:val>
                                        </p:tav>
                                        <p:tav tm="100000">
                                          <p:val>
                                            <p:strVal val="#ppt_w"/>
                                          </p:val>
                                        </p:tav>
                                      </p:tavLst>
                                    </p:anim>
                                    <p:anim calcmode="lin" valueType="num">
                                      <p:cBhvr>
                                        <p:cTn id="8" dur="600" fill="hold"/>
                                        <p:tgtEl>
                                          <p:spTgt spid="4"/>
                                        </p:tgtEl>
                                        <p:attrNameLst>
                                          <p:attrName>ppt_h</p:attrName>
                                        </p:attrNameLst>
                                      </p:cBhvr>
                                      <p:tavLst>
                                        <p:tav tm="0">
                                          <p:val>
                                            <p:fltVal val="0"/>
                                          </p:val>
                                        </p:tav>
                                        <p:tav tm="100000">
                                          <p:val>
                                            <p:strVal val="#ppt_h"/>
                                          </p:val>
                                        </p:tav>
                                      </p:tavLst>
                                    </p:anim>
                                    <p:animEffect transition="in" filter="fade">
                                      <p:cBhvr>
                                        <p:cTn id="9" dur="600"/>
                                        <p:tgtEl>
                                          <p:spTgt spid="4"/>
                                        </p:tgtEl>
                                      </p:cBhvr>
                                    </p:animEffect>
                                  </p:childTnLst>
                                </p:cTn>
                              </p:par>
                            </p:childTnLst>
                          </p:cTn>
                        </p:par>
                        <p:par>
                          <p:cTn id="10" fill="hold">
                            <p:stCondLst>
                              <p:cond delay="600"/>
                            </p:stCondLst>
                            <p:childTnLst>
                              <p:par>
                                <p:cTn id="11" presetID="53" presetClass="entr" presetSubtype="528"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anim calcmode="lin" valueType="num">
                                      <p:cBhvr>
                                        <p:cTn id="16" dur="250" fill="hold"/>
                                        <p:tgtEl>
                                          <p:spTgt spid="9"/>
                                        </p:tgtEl>
                                        <p:attrNameLst>
                                          <p:attrName>ppt_x</p:attrName>
                                        </p:attrNameLst>
                                      </p:cBhvr>
                                      <p:tavLst>
                                        <p:tav tm="0">
                                          <p:val>
                                            <p:fltVal val="0.5"/>
                                          </p:val>
                                        </p:tav>
                                        <p:tav tm="100000">
                                          <p:val>
                                            <p:strVal val="#ppt_x"/>
                                          </p:val>
                                        </p:tav>
                                      </p:tavLst>
                                    </p:anim>
                                    <p:anim calcmode="lin" valueType="num">
                                      <p:cBhvr>
                                        <p:cTn id="17" dur="250" fill="hold"/>
                                        <p:tgtEl>
                                          <p:spTgt spid="9"/>
                                        </p:tgtEl>
                                        <p:attrNameLst>
                                          <p:attrName>ppt_y</p:attrName>
                                        </p:attrNameLst>
                                      </p:cBhvr>
                                      <p:tavLst>
                                        <p:tav tm="0">
                                          <p:val>
                                            <p:fltVal val="0.5"/>
                                          </p:val>
                                        </p:tav>
                                        <p:tav tm="100000">
                                          <p:val>
                                            <p:strVal val="#ppt_y"/>
                                          </p:val>
                                        </p:tav>
                                      </p:tavLst>
                                    </p:anim>
                                  </p:childTnLst>
                                </p:cTn>
                              </p:par>
                            </p:childTnLst>
                          </p:cTn>
                        </p:par>
                        <p:par>
                          <p:cTn id="18" fill="hold">
                            <p:stCondLst>
                              <p:cond delay="1100"/>
                            </p:stCondLst>
                            <p:childTnLst>
                              <p:par>
                                <p:cTn id="19" presetID="53" presetClass="entr" presetSubtype="52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250" fill="hold"/>
                                        <p:tgtEl>
                                          <p:spTgt spid="11"/>
                                        </p:tgtEl>
                                        <p:attrNameLst>
                                          <p:attrName>ppt_w</p:attrName>
                                        </p:attrNameLst>
                                      </p:cBhvr>
                                      <p:tavLst>
                                        <p:tav tm="0">
                                          <p:val>
                                            <p:fltVal val="0"/>
                                          </p:val>
                                        </p:tav>
                                        <p:tav tm="100000">
                                          <p:val>
                                            <p:strVal val="#ppt_w"/>
                                          </p:val>
                                        </p:tav>
                                      </p:tavLst>
                                    </p:anim>
                                    <p:anim calcmode="lin" valueType="num">
                                      <p:cBhvr>
                                        <p:cTn id="22" dur="250" fill="hold"/>
                                        <p:tgtEl>
                                          <p:spTgt spid="11"/>
                                        </p:tgtEl>
                                        <p:attrNameLst>
                                          <p:attrName>ppt_h</p:attrName>
                                        </p:attrNameLst>
                                      </p:cBhvr>
                                      <p:tavLst>
                                        <p:tav tm="0">
                                          <p:val>
                                            <p:fltVal val="0"/>
                                          </p:val>
                                        </p:tav>
                                        <p:tav tm="100000">
                                          <p:val>
                                            <p:strVal val="#ppt_h"/>
                                          </p:val>
                                        </p:tav>
                                      </p:tavLst>
                                    </p:anim>
                                    <p:animEffect transition="in" filter="fade">
                                      <p:cBhvr>
                                        <p:cTn id="23" dur="250"/>
                                        <p:tgtEl>
                                          <p:spTgt spid="11"/>
                                        </p:tgtEl>
                                      </p:cBhvr>
                                    </p:animEffect>
                                    <p:anim calcmode="lin" valueType="num">
                                      <p:cBhvr>
                                        <p:cTn id="24" dur="250" fill="hold"/>
                                        <p:tgtEl>
                                          <p:spTgt spid="11"/>
                                        </p:tgtEl>
                                        <p:attrNameLst>
                                          <p:attrName>ppt_x</p:attrName>
                                        </p:attrNameLst>
                                      </p:cBhvr>
                                      <p:tavLst>
                                        <p:tav tm="0">
                                          <p:val>
                                            <p:fltVal val="0.5"/>
                                          </p:val>
                                        </p:tav>
                                        <p:tav tm="100000">
                                          <p:val>
                                            <p:strVal val="#ppt_x"/>
                                          </p:val>
                                        </p:tav>
                                      </p:tavLst>
                                    </p:anim>
                                    <p:anim calcmode="lin" valueType="num">
                                      <p:cBhvr>
                                        <p:cTn id="25" dur="250" fill="hold"/>
                                        <p:tgtEl>
                                          <p:spTgt spid="11"/>
                                        </p:tgtEl>
                                        <p:attrNameLst>
                                          <p:attrName>ppt_y</p:attrName>
                                        </p:attrNameLst>
                                      </p:cBhvr>
                                      <p:tavLst>
                                        <p:tav tm="0">
                                          <p:val>
                                            <p:fltVal val="0.5"/>
                                          </p:val>
                                        </p:tav>
                                        <p:tav tm="100000">
                                          <p:val>
                                            <p:strVal val="#ppt_y"/>
                                          </p:val>
                                        </p:tav>
                                      </p:tavLst>
                                    </p:anim>
                                  </p:childTnLst>
                                </p:cTn>
                              </p:par>
                            </p:childTnLst>
                          </p:cTn>
                        </p:par>
                        <p:par>
                          <p:cTn id="26" fill="hold">
                            <p:stCondLst>
                              <p:cond delay="1350"/>
                            </p:stCondLst>
                            <p:childTnLst>
                              <p:par>
                                <p:cTn id="27" presetID="53" presetClass="entr" presetSubtype="52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fltVal val="0"/>
                                          </p:val>
                                        </p:tav>
                                        <p:tav tm="100000">
                                          <p:val>
                                            <p:strVal val="#ppt_w"/>
                                          </p:val>
                                        </p:tav>
                                      </p:tavLst>
                                    </p:anim>
                                    <p:anim calcmode="lin" valueType="num">
                                      <p:cBhvr>
                                        <p:cTn id="30" dur="250" fill="hold"/>
                                        <p:tgtEl>
                                          <p:spTgt spid="16"/>
                                        </p:tgtEl>
                                        <p:attrNameLst>
                                          <p:attrName>ppt_h</p:attrName>
                                        </p:attrNameLst>
                                      </p:cBhvr>
                                      <p:tavLst>
                                        <p:tav tm="0">
                                          <p:val>
                                            <p:fltVal val="0"/>
                                          </p:val>
                                        </p:tav>
                                        <p:tav tm="100000">
                                          <p:val>
                                            <p:strVal val="#ppt_h"/>
                                          </p:val>
                                        </p:tav>
                                      </p:tavLst>
                                    </p:anim>
                                    <p:animEffect transition="in" filter="fade">
                                      <p:cBhvr>
                                        <p:cTn id="31" dur="250"/>
                                        <p:tgtEl>
                                          <p:spTgt spid="16"/>
                                        </p:tgtEl>
                                      </p:cBhvr>
                                    </p:animEffect>
                                    <p:anim calcmode="lin" valueType="num">
                                      <p:cBhvr>
                                        <p:cTn id="32" dur="250" fill="hold"/>
                                        <p:tgtEl>
                                          <p:spTgt spid="16"/>
                                        </p:tgtEl>
                                        <p:attrNameLst>
                                          <p:attrName>ppt_x</p:attrName>
                                        </p:attrNameLst>
                                      </p:cBhvr>
                                      <p:tavLst>
                                        <p:tav tm="0">
                                          <p:val>
                                            <p:fltVal val="0.5"/>
                                          </p:val>
                                        </p:tav>
                                        <p:tav tm="100000">
                                          <p:val>
                                            <p:strVal val="#ppt_x"/>
                                          </p:val>
                                        </p:tav>
                                      </p:tavLst>
                                    </p:anim>
                                    <p:anim calcmode="lin" valueType="num">
                                      <p:cBhvr>
                                        <p:cTn id="33" dur="250" fill="hold"/>
                                        <p:tgtEl>
                                          <p:spTgt spid="16"/>
                                        </p:tgtEl>
                                        <p:attrNameLst>
                                          <p:attrName>ppt_y</p:attrName>
                                        </p:attrNameLst>
                                      </p:cBhvr>
                                      <p:tavLst>
                                        <p:tav tm="0">
                                          <p:val>
                                            <p:fltVal val="0.5"/>
                                          </p:val>
                                        </p:tav>
                                        <p:tav tm="100000">
                                          <p:val>
                                            <p:strVal val="#ppt_y"/>
                                          </p:val>
                                        </p:tav>
                                      </p:tavLst>
                                    </p:anim>
                                  </p:childTnLst>
                                </p:cTn>
                              </p:par>
                            </p:childTnLst>
                          </p:cTn>
                        </p:par>
                        <p:par>
                          <p:cTn id="34" fill="hold">
                            <p:stCondLst>
                              <p:cond delay="1600"/>
                            </p:stCondLst>
                            <p:childTnLst>
                              <p:par>
                                <p:cTn id="35" presetID="53" presetClass="entr" presetSubtype="52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250" fill="hold"/>
                                        <p:tgtEl>
                                          <p:spTgt spid="15"/>
                                        </p:tgtEl>
                                        <p:attrNameLst>
                                          <p:attrName>ppt_w</p:attrName>
                                        </p:attrNameLst>
                                      </p:cBhvr>
                                      <p:tavLst>
                                        <p:tav tm="0">
                                          <p:val>
                                            <p:fltVal val="0"/>
                                          </p:val>
                                        </p:tav>
                                        <p:tav tm="100000">
                                          <p:val>
                                            <p:strVal val="#ppt_w"/>
                                          </p:val>
                                        </p:tav>
                                      </p:tavLst>
                                    </p:anim>
                                    <p:anim calcmode="lin" valueType="num">
                                      <p:cBhvr>
                                        <p:cTn id="38" dur="250" fill="hold"/>
                                        <p:tgtEl>
                                          <p:spTgt spid="15"/>
                                        </p:tgtEl>
                                        <p:attrNameLst>
                                          <p:attrName>ppt_h</p:attrName>
                                        </p:attrNameLst>
                                      </p:cBhvr>
                                      <p:tavLst>
                                        <p:tav tm="0">
                                          <p:val>
                                            <p:fltVal val="0"/>
                                          </p:val>
                                        </p:tav>
                                        <p:tav tm="100000">
                                          <p:val>
                                            <p:strVal val="#ppt_h"/>
                                          </p:val>
                                        </p:tav>
                                      </p:tavLst>
                                    </p:anim>
                                    <p:animEffect transition="in" filter="fade">
                                      <p:cBhvr>
                                        <p:cTn id="39" dur="250"/>
                                        <p:tgtEl>
                                          <p:spTgt spid="15"/>
                                        </p:tgtEl>
                                      </p:cBhvr>
                                    </p:animEffect>
                                    <p:anim calcmode="lin" valueType="num">
                                      <p:cBhvr>
                                        <p:cTn id="40" dur="250" fill="hold"/>
                                        <p:tgtEl>
                                          <p:spTgt spid="15"/>
                                        </p:tgtEl>
                                        <p:attrNameLst>
                                          <p:attrName>ppt_x</p:attrName>
                                        </p:attrNameLst>
                                      </p:cBhvr>
                                      <p:tavLst>
                                        <p:tav tm="0">
                                          <p:val>
                                            <p:fltVal val="0.5"/>
                                          </p:val>
                                        </p:tav>
                                        <p:tav tm="100000">
                                          <p:val>
                                            <p:strVal val="#ppt_x"/>
                                          </p:val>
                                        </p:tav>
                                      </p:tavLst>
                                    </p:anim>
                                    <p:anim calcmode="lin" valueType="num">
                                      <p:cBhvr>
                                        <p:cTn id="41" dur="250" fill="hold"/>
                                        <p:tgtEl>
                                          <p:spTgt spid="15"/>
                                        </p:tgtEl>
                                        <p:attrNameLst>
                                          <p:attrName>ppt_y</p:attrName>
                                        </p:attrNameLst>
                                      </p:cBhvr>
                                      <p:tavLst>
                                        <p:tav tm="0">
                                          <p:val>
                                            <p:fltVal val="0.5"/>
                                          </p:val>
                                        </p:tav>
                                        <p:tav tm="100000">
                                          <p:val>
                                            <p:strVal val="#ppt_y"/>
                                          </p:val>
                                        </p:tav>
                                      </p:tavLst>
                                    </p:anim>
                                  </p:childTnLst>
                                </p:cTn>
                              </p:par>
                            </p:childTnLst>
                          </p:cTn>
                        </p:par>
                        <p:par>
                          <p:cTn id="42" fill="hold">
                            <p:stCondLst>
                              <p:cond delay="1850"/>
                            </p:stCondLst>
                            <p:childTnLst>
                              <p:par>
                                <p:cTn id="43" presetID="53" presetClass="entr" presetSubtype="52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fltVal val="0"/>
                                          </p:val>
                                        </p:tav>
                                        <p:tav tm="100000">
                                          <p:val>
                                            <p:strVal val="#ppt_w"/>
                                          </p:val>
                                        </p:tav>
                                      </p:tavLst>
                                    </p:anim>
                                    <p:anim calcmode="lin" valueType="num">
                                      <p:cBhvr>
                                        <p:cTn id="46" dur="250" fill="hold"/>
                                        <p:tgtEl>
                                          <p:spTgt spid="12"/>
                                        </p:tgtEl>
                                        <p:attrNameLst>
                                          <p:attrName>ppt_h</p:attrName>
                                        </p:attrNameLst>
                                      </p:cBhvr>
                                      <p:tavLst>
                                        <p:tav tm="0">
                                          <p:val>
                                            <p:fltVal val="0"/>
                                          </p:val>
                                        </p:tav>
                                        <p:tav tm="100000">
                                          <p:val>
                                            <p:strVal val="#ppt_h"/>
                                          </p:val>
                                        </p:tav>
                                      </p:tavLst>
                                    </p:anim>
                                    <p:animEffect transition="in" filter="fade">
                                      <p:cBhvr>
                                        <p:cTn id="47" dur="250"/>
                                        <p:tgtEl>
                                          <p:spTgt spid="12"/>
                                        </p:tgtEl>
                                      </p:cBhvr>
                                    </p:animEffect>
                                    <p:anim calcmode="lin" valueType="num">
                                      <p:cBhvr>
                                        <p:cTn id="48" dur="250" fill="hold"/>
                                        <p:tgtEl>
                                          <p:spTgt spid="12"/>
                                        </p:tgtEl>
                                        <p:attrNameLst>
                                          <p:attrName>ppt_x</p:attrName>
                                        </p:attrNameLst>
                                      </p:cBhvr>
                                      <p:tavLst>
                                        <p:tav tm="0">
                                          <p:val>
                                            <p:fltVal val="0.5"/>
                                          </p:val>
                                        </p:tav>
                                        <p:tav tm="100000">
                                          <p:val>
                                            <p:strVal val="#ppt_x"/>
                                          </p:val>
                                        </p:tav>
                                      </p:tavLst>
                                    </p:anim>
                                    <p:anim calcmode="lin" valueType="num">
                                      <p:cBhvr>
                                        <p:cTn id="49" dur="250" fill="hold"/>
                                        <p:tgtEl>
                                          <p:spTgt spid="12"/>
                                        </p:tgtEl>
                                        <p:attrNameLst>
                                          <p:attrName>ppt_y</p:attrName>
                                        </p:attrNameLst>
                                      </p:cBhvr>
                                      <p:tavLst>
                                        <p:tav tm="0">
                                          <p:val>
                                            <p:fltVal val="0.5"/>
                                          </p:val>
                                        </p:tav>
                                        <p:tav tm="100000">
                                          <p:val>
                                            <p:strVal val="#ppt_y"/>
                                          </p:val>
                                        </p:tav>
                                      </p:tavLst>
                                    </p:anim>
                                  </p:childTnLst>
                                </p:cTn>
                              </p:par>
                            </p:childTnLst>
                          </p:cTn>
                        </p:par>
                        <p:par>
                          <p:cTn id="50" fill="hold">
                            <p:stCondLst>
                              <p:cond delay="2100"/>
                            </p:stCondLst>
                            <p:childTnLst>
                              <p:par>
                                <p:cTn id="51" presetID="53" presetClass="entr" presetSubtype="528"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250" fill="hold"/>
                                        <p:tgtEl>
                                          <p:spTgt spid="17"/>
                                        </p:tgtEl>
                                        <p:attrNameLst>
                                          <p:attrName>ppt_w</p:attrName>
                                        </p:attrNameLst>
                                      </p:cBhvr>
                                      <p:tavLst>
                                        <p:tav tm="0">
                                          <p:val>
                                            <p:fltVal val="0"/>
                                          </p:val>
                                        </p:tav>
                                        <p:tav tm="100000">
                                          <p:val>
                                            <p:strVal val="#ppt_w"/>
                                          </p:val>
                                        </p:tav>
                                      </p:tavLst>
                                    </p:anim>
                                    <p:anim calcmode="lin" valueType="num">
                                      <p:cBhvr>
                                        <p:cTn id="54" dur="250" fill="hold"/>
                                        <p:tgtEl>
                                          <p:spTgt spid="17"/>
                                        </p:tgtEl>
                                        <p:attrNameLst>
                                          <p:attrName>ppt_h</p:attrName>
                                        </p:attrNameLst>
                                      </p:cBhvr>
                                      <p:tavLst>
                                        <p:tav tm="0">
                                          <p:val>
                                            <p:fltVal val="0"/>
                                          </p:val>
                                        </p:tav>
                                        <p:tav tm="100000">
                                          <p:val>
                                            <p:strVal val="#ppt_h"/>
                                          </p:val>
                                        </p:tav>
                                      </p:tavLst>
                                    </p:anim>
                                    <p:animEffect transition="in" filter="fade">
                                      <p:cBhvr>
                                        <p:cTn id="55" dur="250"/>
                                        <p:tgtEl>
                                          <p:spTgt spid="17"/>
                                        </p:tgtEl>
                                      </p:cBhvr>
                                    </p:animEffect>
                                    <p:anim calcmode="lin" valueType="num">
                                      <p:cBhvr>
                                        <p:cTn id="56" dur="250" fill="hold"/>
                                        <p:tgtEl>
                                          <p:spTgt spid="17"/>
                                        </p:tgtEl>
                                        <p:attrNameLst>
                                          <p:attrName>ppt_x</p:attrName>
                                        </p:attrNameLst>
                                      </p:cBhvr>
                                      <p:tavLst>
                                        <p:tav tm="0">
                                          <p:val>
                                            <p:fltVal val="0.5"/>
                                          </p:val>
                                        </p:tav>
                                        <p:tav tm="100000">
                                          <p:val>
                                            <p:strVal val="#ppt_x"/>
                                          </p:val>
                                        </p:tav>
                                      </p:tavLst>
                                    </p:anim>
                                    <p:anim calcmode="lin" valueType="num">
                                      <p:cBhvr>
                                        <p:cTn id="57" dur="250" fill="hold"/>
                                        <p:tgtEl>
                                          <p:spTgt spid="17"/>
                                        </p:tgtEl>
                                        <p:attrNameLst>
                                          <p:attrName>ppt_y</p:attrName>
                                        </p:attrNameLst>
                                      </p:cBhvr>
                                      <p:tavLst>
                                        <p:tav tm="0">
                                          <p:val>
                                            <p:fltVal val="0.5"/>
                                          </p:val>
                                        </p:tav>
                                        <p:tav tm="100000">
                                          <p:val>
                                            <p:strVal val="#ppt_y"/>
                                          </p:val>
                                        </p:tav>
                                      </p:tavLst>
                                    </p:anim>
                                  </p:childTnLst>
                                </p:cTn>
                              </p:par>
                            </p:childTnLst>
                          </p:cTn>
                        </p:par>
                        <p:par>
                          <p:cTn id="58" fill="hold">
                            <p:stCondLst>
                              <p:cond delay="2350"/>
                            </p:stCondLst>
                            <p:childTnLst>
                              <p:par>
                                <p:cTn id="59" presetID="53" presetClass="entr" presetSubtype="52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250" fill="hold"/>
                                        <p:tgtEl>
                                          <p:spTgt spid="10"/>
                                        </p:tgtEl>
                                        <p:attrNameLst>
                                          <p:attrName>ppt_w</p:attrName>
                                        </p:attrNameLst>
                                      </p:cBhvr>
                                      <p:tavLst>
                                        <p:tav tm="0">
                                          <p:val>
                                            <p:fltVal val="0"/>
                                          </p:val>
                                        </p:tav>
                                        <p:tav tm="100000">
                                          <p:val>
                                            <p:strVal val="#ppt_w"/>
                                          </p:val>
                                        </p:tav>
                                      </p:tavLst>
                                    </p:anim>
                                    <p:anim calcmode="lin" valueType="num">
                                      <p:cBhvr>
                                        <p:cTn id="62" dur="250" fill="hold"/>
                                        <p:tgtEl>
                                          <p:spTgt spid="10"/>
                                        </p:tgtEl>
                                        <p:attrNameLst>
                                          <p:attrName>ppt_h</p:attrName>
                                        </p:attrNameLst>
                                      </p:cBhvr>
                                      <p:tavLst>
                                        <p:tav tm="0">
                                          <p:val>
                                            <p:fltVal val="0"/>
                                          </p:val>
                                        </p:tav>
                                        <p:tav tm="100000">
                                          <p:val>
                                            <p:strVal val="#ppt_h"/>
                                          </p:val>
                                        </p:tav>
                                      </p:tavLst>
                                    </p:anim>
                                    <p:animEffect transition="in" filter="fade">
                                      <p:cBhvr>
                                        <p:cTn id="63" dur="250"/>
                                        <p:tgtEl>
                                          <p:spTgt spid="10"/>
                                        </p:tgtEl>
                                      </p:cBhvr>
                                    </p:animEffect>
                                    <p:anim calcmode="lin" valueType="num">
                                      <p:cBhvr>
                                        <p:cTn id="64" dur="250" fill="hold"/>
                                        <p:tgtEl>
                                          <p:spTgt spid="10"/>
                                        </p:tgtEl>
                                        <p:attrNameLst>
                                          <p:attrName>ppt_x</p:attrName>
                                        </p:attrNameLst>
                                      </p:cBhvr>
                                      <p:tavLst>
                                        <p:tav tm="0">
                                          <p:val>
                                            <p:fltVal val="0.5"/>
                                          </p:val>
                                        </p:tav>
                                        <p:tav tm="100000">
                                          <p:val>
                                            <p:strVal val="#ppt_x"/>
                                          </p:val>
                                        </p:tav>
                                      </p:tavLst>
                                    </p:anim>
                                    <p:anim calcmode="lin" valueType="num">
                                      <p:cBhvr>
                                        <p:cTn id="65" dur="250" fill="hold"/>
                                        <p:tgtEl>
                                          <p:spTgt spid="10"/>
                                        </p:tgtEl>
                                        <p:attrNameLst>
                                          <p:attrName>ppt_y</p:attrName>
                                        </p:attrNameLst>
                                      </p:cBhvr>
                                      <p:tavLst>
                                        <p:tav tm="0">
                                          <p:val>
                                            <p:fltVal val="0.5"/>
                                          </p:val>
                                        </p:tav>
                                        <p:tav tm="100000">
                                          <p:val>
                                            <p:strVal val="#ppt_y"/>
                                          </p:val>
                                        </p:tav>
                                      </p:tavLst>
                                    </p:anim>
                                  </p:childTnLst>
                                </p:cTn>
                              </p:par>
                            </p:childTnLst>
                          </p:cTn>
                        </p:par>
                        <p:par>
                          <p:cTn id="66" fill="hold">
                            <p:stCondLst>
                              <p:cond delay="2600"/>
                            </p:stCondLst>
                            <p:childTnLst>
                              <p:par>
                                <p:cTn id="67" presetID="53" presetClass="entr" presetSubtype="528"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fltVal val="0"/>
                                          </p:val>
                                        </p:tav>
                                        <p:tav tm="100000">
                                          <p:val>
                                            <p:strVal val="#ppt_w"/>
                                          </p:val>
                                        </p:tav>
                                      </p:tavLst>
                                    </p:anim>
                                    <p:anim calcmode="lin" valueType="num">
                                      <p:cBhvr>
                                        <p:cTn id="70" dur="250" fill="hold"/>
                                        <p:tgtEl>
                                          <p:spTgt spid="14"/>
                                        </p:tgtEl>
                                        <p:attrNameLst>
                                          <p:attrName>ppt_h</p:attrName>
                                        </p:attrNameLst>
                                      </p:cBhvr>
                                      <p:tavLst>
                                        <p:tav tm="0">
                                          <p:val>
                                            <p:fltVal val="0"/>
                                          </p:val>
                                        </p:tav>
                                        <p:tav tm="100000">
                                          <p:val>
                                            <p:strVal val="#ppt_h"/>
                                          </p:val>
                                        </p:tav>
                                      </p:tavLst>
                                    </p:anim>
                                    <p:animEffect transition="in" filter="fade">
                                      <p:cBhvr>
                                        <p:cTn id="71" dur="250"/>
                                        <p:tgtEl>
                                          <p:spTgt spid="14"/>
                                        </p:tgtEl>
                                      </p:cBhvr>
                                    </p:animEffect>
                                    <p:anim calcmode="lin" valueType="num">
                                      <p:cBhvr>
                                        <p:cTn id="72" dur="250" fill="hold"/>
                                        <p:tgtEl>
                                          <p:spTgt spid="14"/>
                                        </p:tgtEl>
                                        <p:attrNameLst>
                                          <p:attrName>ppt_x</p:attrName>
                                        </p:attrNameLst>
                                      </p:cBhvr>
                                      <p:tavLst>
                                        <p:tav tm="0">
                                          <p:val>
                                            <p:fltVal val="0.5"/>
                                          </p:val>
                                        </p:tav>
                                        <p:tav tm="100000">
                                          <p:val>
                                            <p:strVal val="#ppt_x"/>
                                          </p:val>
                                        </p:tav>
                                      </p:tavLst>
                                    </p:anim>
                                    <p:anim calcmode="lin" valueType="num">
                                      <p:cBhvr>
                                        <p:cTn id="73" dur="250" fill="hold"/>
                                        <p:tgtEl>
                                          <p:spTgt spid="14"/>
                                        </p:tgtEl>
                                        <p:attrNameLst>
                                          <p:attrName>ppt_y</p:attrName>
                                        </p:attrNameLst>
                                      </p:cBhvr>
                                      <p:tavLst>
                                        <p:tav tm="0">
                                          <p:val>
                                            <p:fltVal val="0.5"/>
                                          </p:val>
                                        </p:tav>
                                        <p:tav tm="100000">
                                          <p:val>
                                            <p:strVal val="#ppt_y"/>
                                          </p:val>
                                        </p:tav>
                                      </p:tavLst>
                                    </p:anim>
                                  </p:childTnLst>
                                </p:cTn>
                              </p:par>
                            </p:childTnLst>
                          </p:cTn>
                        </p:par>
                        <p:par>
                          <p:cTn id="74" fill="hold">
                            <p:stCondLst>
                              <p:cond delay="2850"/>
                            </p:stCondLst>
                            <p:childTnLst>
                              <p:par>
                                <p:cTn id="75" presetID="53" presetClass="entr" presetSubtype="528"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50" fill="hold"/>
                                        <p:tgtEl>
                                          <p:spTgt spid="18"/>
                                        </p:tgtEl>
                                        <p:attrNameLst>
                                          <p:attrName>ppt_w</p:attrName>
                                        </p:attrNameLst>
                                      </p:cBhvr>
                                      <p:tavLst>
                                        <p:tav tm="0">
                                          <p:val>
                                            <p:fltVal val="0"/>
                                          </p:val>
                                        </p:tav>
                                        <p:tav tm="100000">
                                          <p:val>
                                            <p:strVal val="#ppt_w"/>
                                          </p:val>
                                        </p:tav>
                                      </p:tavLst>
                                    </p:anim>
                                    <p:anim calcmode="lin" valueType="num">
                                      <p:cBhvr>
                                        <p:cTn id="78" dur="250" fill="hold"/>
                                        <p:tgtEl>
                                          <p:spTgt spid="18"/>
                                        </p:tgtEl>
                                        <p:attrNameLst>
                                          <p:attrName>ppt_h</p:attrName>
                                        </p:attrNameLst>
                                      </p:cBhvr>
                                      <p:tavLst>
                                        <p:tav tm="0">
                                          <p:val>
                                            <p:fltVal val="0"/>
                                          </p:val>
                                        </p:tav>
                                        <p:tav tm="100000">
                                          <p:val>
                                            <p:strVal val="#ppt_h"/>
                                          </p:val>
                                        </p:tav>
                                      </p:tavLst>
                                    </p:anim>
                                    <p:animEffect transition="in" filter="fade">
                                      <p:cBhvr>
                                        <p:cTn id="79" dur="250"/>
                                        <p:tgtEl>
                                          <p:spTgt spid="18"/>
                                        </p:tgtEl>
                                      </p:cBhvr>
                                    </p:animEffect>
                                    <p:anim calcmode="lin" valueType="num">
                                      <p:cBhvr>
                                        <p:cTn id="80" dur="250" fill="hold"/>
                                        <p:tgtEl>
                                          <p:spTgt spid="18"/>
                                        </p:tgtEl>
                                        <p:attrNameLst>
                                          <p:attrName>ppt_x</p:attrName>
                                        </p:attrNameLst>
                                      </p:cBhvr>
                                      <p:tavLst>
                                        <p:tav tm="0">
                                          <p:val>
                                            <p:fltVal val="0.5"/>
                                          </p:val>
                                        </p:tav>
                                        <p:tav tm="100000">
                                          <p:val>
                                            <p:strVal val="#ppt_x"/>
                                          </p:val>
                                        </p:tav>
                                      </p:tavLst>
                                    </p:anim>
                                    <p:anim calcmode="lin" valueType="num">
                                      <p:cBhvr>
                                        <p:cTn id="81" dur="25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0" grpId="0"/>
      <p:bldP spid="9" grpId="0"/>
      <p:bldP spid="12" grpId="0"/>
      <p:bldP spid="14" grpId="0"/>
      <p:bldP spid="16" grpId="0"/>
      <p:bldP spid="17" grpId="0"/>
      <p:bldP spid="18"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836612" y="1447800"/>
            <a:ext cx="9372599" cy="4648200"/>
            <a:chOff x="836612" y="1447800"/>
            <a:chExt cx="10515601" cy="3482823"/>
          </a:xfrm>
        </p:grpSpPr>
        <p:sp>
          <p:nvSpPr>
            <p:cNvPr id="15" name="Round Same Side Corner Rectangle 14"/>
            <p:cNvSpPr/>
            <p:nvPr/>
          </p:nvSpPr>
          <p:spPr>
            <a:xfrm rot="10800000">
              <a:off x="836612" y="3749040"/>
              <a:ext cx="10515601" cy="1157853"/>
            </a:xfrm>
            <a:prstGeom prst="round2SameRect">
              <a:avLst>
                <a:gd name="adj1" fmla="val 1835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836612" y="1447800"/>
              <a:ext cx="10515601" cy="2304687"/>
              <a:chOff x="836612" y="1676400"/>
              <a:chExt cx="10515601" cy="3033497"/>
            </a:xfrm>
          </p:grpSpPr>
          <p:sp>
            <p:nvSpPr>
              <p:cNvPr id="3" name="Round Same Side Corner Rectangle 2"/>
              <p:cNvSpPr/>
              <p:nvPr/>
            </p:nvSpPr>
            <p:spPr>
              <a:xfrm>
                <a:off x="836612" y="1676400"/>
                <a:ext cx="10515601" cy="1524000"/>
              </a:xfrm>
              <a:prstGeom prst="round2SameRect">
                <a:avLst>
                  <a:gd name="adj1" fmla="val 18350"/>
                  <a:gd name="adj2" fmla="val 0"/>
                </a:avLst>
              </a:prstGeom>
              <a:solidFill>
                <a:srgbClr val="3A11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C50"/>
                  </a:solidFill>
                </a:endParaRPr>
              </a:p>
            </p:txBody>
          </p:sp>
          <p:sp>
            <p:nvSpPr>
              <p:cNvPr id="7" name="Rectangle 6"/>
              <p:cNvSpPr/>
              <p:nvPr/>
            </p:nvSpPr>
            <p:spPr>
              <a:xfrm>
                <a:off x="836614" y="3182849"/>
                <a:ext cx="10515599" cy="1527048"/>
              </a:xfrm>
              <a:prstGeom prst="rect">
                <a:avLst/>
              </a:prstGeom>
              <a:solidFill>
                <a:srgbClr val="7C4D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338A"/>
                  </a:solidFill>
                </a:endParaRPr>
              </a:p>
            </p:txBody>
          </p:sp>
        </p:grpSp>
        <p:sp>
          <p:nvSpPr>
            <p:cNvPr id="18" name="Content Placeholder 2"/>
            <p:cNvSpPr txBox="1">
              <a:spLocks/>
            </p:cNvSpPr>
            <p:nvPr/>
          </p:nvSpPr>
          <p:spPr>
            <a:xfrm>
              <a:off x="3427411" y="1447800"/>
              <a:ext cx="7924801" cy="1180618"/>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Job Market</a:t>
              </a:r>
            </a:p>
          </p:txBody>
        </p:sp>
        <p:sp>
          <p:nvSpPr>
            <p:cNvPr id="19" name="Content Placeholder 2"/>
            <p:cNvSpPr txBox="1">
              <a:spLocks/>
            </p:cNvSpPr>
            <p:nvPr/>
          </p:nvSpPr>
          <p:spPr>
            <a:xfrm>
              <a:off x="3427412" y="2628418"/>
              <a:ext cx="7924801" cy="1121587"/>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Education Options</a:t>
              </a:r>
            </a:p>
          </p:txBody>
        </p:sp>
        <p:sp>
          <p:nvSpPr>
            <p:cNvPr id="20" name="Content Placeholder 2"/>
            <p:cNvSpPr txBox="1">
              <a:spLocks/>
            </p:cNvSpPr>
            <p:nvPr/>
          </p:nvSpPr>
          <p:spPr>
            <a:xfrm>
              <a:off x="3427412" y="3750005"/>
              <a:ext cx="7924800" cy="1180618"/>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Opportunities &amp; Salaries</a:t>
              </a:r>
            </a:p>
          </p:txBody>
        </p:sp>
      </p:grpSp>
      <p:sp>
        <p:nvSpPr>
          <p:cNvPr id="2" name="Title 1"/>
          <p:cNvSpPr>
            <a:spLocks noGrp="1"/>
          </p:cNvSpPr>
          <p:nvPr>
            <p:ph type="title" idx="4294967295"/>
          </p:nvPr>
        </p:nvSpPr>
        <p:spPr>
          <a:xfrm>
            <a:off x="836613" y="0"/>
            <a:ext cx="11352212" cy="1143000"/>
          </a:xfrm>
        </p:spPr>
        <p:txBody>
          <a:bodyPr lIns="0" tIns="0" rIns="0" bIns="0"/>
          <a:lstStyle/>
          <a:p>
            <a:r>
              <a:rPr lang="en-US" dirty="0">
                <a:solidFill>
                  <a:srgbClr val="432A6A"/>
                </a:solidFill>
              </a:rPr>
              <a:t>Job Market Forecast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812" y="1447800"/>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812" y="3124200"/>
            <a:ext cx="1371600" cy="1371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4772" y="4572000"/>
            <a:ext cx="1463040" cy="1463040"/>
          </a:xfrm>
          <a:prstGeom prst="rect">
            <a:avLst/>
          </a:prstGeom>
        </p:spPr>
      </p:pic>
    </p:spTree>
    <p:extLst>
      <p:ext uri="{BB962C8B-B14F-4D97-AF65-F5344CB8AC3E}">
        <p14:creationId xmlns:p14="http://schemas.microsoft.com/office/powerpoint/2010/main" val="9252406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PT_bkg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612648"/>
            <a:ext cx="9125712" cy="5416306"/>
          </a:xfrm>
          <a:prstGeom prst="rect">
            <a:avLst/>
          </a:prstGeom>
        </p:spPr>
      </p:pic>
      <p:grpSp>
        <p:nvGrpSpPr>
          <p:cNvPr id="2" name="Group 1"/>
          <p:cNvGrpSpPr/>
          <p:nvPr/>
        </p:nvGrpSpPr>
        <p:grpSpPr>
          <a:xfrm>
            <a:off x="836613" y="2898648"/>
            <a:ext cx="10528299" cy="969264"/>
            <a:chOff x="836613" y="2971800"/>
            <a:chExt cx="10528299" cy="969264"/>
          </a:xfrm>
        </p:grpSpPr>
        <p:sp>
          <p:nvSpPr>
            <p:cNvPr id="9" name="Rounded Rectangle 8"/>
            <p:cNvSpPr/>
            <p:nvPr/>
          </p:nvSpPr>
          <p:spPr>
            <a:xfrm>
              <a:off x="2360611" y="2971800"/>
              <a:ext cx="7543801" cy="914400"/>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836613" y="3026664"/>
              <a:ext cx="10528299" cy="9144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spc="-100" dirty="0">
                  <a:solidFill>
                    <a:schemeClr val="bg1"/>
                  </a:solidFill>
                </a:rPr>
                <a:t>JOB MARKET FORECAST</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2416395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PPT_bkg_s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8096" cy="3437559"/>
          </a:xfrm>
          <a:prstGeom prst="rect">
            <a:avLst/>
          </a:prstGeom>
        </p:spPr>
      </p:pic>
      <p:sp>
        <p:nvSpPr>
          <p:cNvPr id="8" name="Subtitle 4"/>
          <p:cNvSpPr>
            <a:spLocks noGrp="1"/>
          </p:cNvSpPr>
          <p:nvPr>
            <p:ph type="subTitle" idx="4294967295"/>
          </p:nvPr>
        </p:nvSpPr>
        <p:spPr>
          <a:xfrm>
            <a:off x="379412" y="3437558"/>
            <a:ext cx="10287000" cy="3344241"/>
          </a:xfrm>
        </p:spPr>
        <p:txBody>
          <a:bodyPr anchor="ctr">
            <a:normAutofit/>
          </a:bodyPr>
          <a:lstStyle/>
          <a:p>
            <a:pPr marL="0" indent="0">
              <a:lnSpc>
                <a:spcPct val="90000"/>
              </a:lnSpc>
              <a:spcAft>
                <a:spcPts val="800"/>
              </a:spcAft>
              <a:buSzPct val="75000"/>
              <a:buNone/>
            </a:pPr>
            <a:r>
              <a:rPr lang="en-US" sz="4000" spc="-100" dirty="0">
                <a:solidFill>
                  <a:schemeClr val="bg1">
                    <a:lumMod val="85000"/>
                  </a:schemeClr>
                </a:solidFill>
                <a:latin typeface="Arial Black" panose="020B0A04020102020204" pitchFamily="34" charset="0"/>
              </a:rPr>
              <a:t>DISCUSSION:</a:t>
            </a:r>
          </a:p>
          <a:p>
            <a:pPr>
              <a:lnSpc>
                <a:spcPct val="90000"/>
              </a:lnSpc>
              <a:spcAft>
                <a:spcPts val="800"/>
              </a:spcAft>
              <a:buSzPct val="75000"/>
              <a:buFont typeface="Wingdings" panose="05000000000000000000" pitchFamily="2" charset="2"/>
              <a:buChar char="§"/>
            </a:pPr>
            <a:r>
              <a:rPr lang="en-US" spc="-100" dirty="0">
                <a:solidFill>
                  <a:schemeClr val="bg1">
                    <a:lumMod val="85000"/>
                  </a:schemeClr>
                </a:solidFill>
              </a:rPr>
              <a:t>What changes in our environment and economy</a:t>
            </a:r>
            <a:br>
              <a:rPr lang="en-US" spc="-100" dirty="0">
                <a:solidFill>
                  <a:schemeClr val="bg1">
                    <a:lumMod val="85000"/>
                  </a:schemeClr>
                </a:solidFill>
              </a:rPr>
            </a:br>
            <a:r>
              <a:rPr lang="en-US" spc="-100" dirty="0">
                <a:solidFill>
                  <a:schemeClr val="bg1">
                    <a:lumMod val="85000"/>
                  </a:schemeClr>
                </a:solidFill>
              </a:rPr>
              <a:t>influence the job market?</a:t>
            </a:r>
          </a:p>
          <a:p>
            <a:pPr>
              <a:lnSpc>
                <a:spcPct val="90000"/>
              </a:lnSpc>
              <a:spcAft>
                <a:spcPts val="800"/>
              </a:spcAft>
              <a:buSzPct val="75000"/>
              <a:buFont typeface="Wingdings" panose="05000000000000000000" pitchFamily="2" charset="2"/>
              <a:buChar char="§"/>
            </a:pPr>
            <a:r>
              <a:rPr lang="en-US" spc="-100" dirty="0">
                <a:solidFill>
                  <a:schemeClr val="bg1">
                    <a:lumMod val="85000"/>
                  </a:schemeClr>
                </a:solidFill>
              </a:rPr>
              <a:t>Have you considered the financial and time investment </a:t>
            </a:r>
            <a:br>
              <a:rPr lang="en-US" spc="-100" dirty="0">
                <a:solidFill>
                  <a:schemeClr val="bg1">
                    <a:lumMod val="85000"/>
                  </a:schemeClr>
                </a:solidFill>
              </a:rPr>
            </a:br>
            <a:r>
              <a:rPr lang="en-US" spc="-100" dirty="0">
                <a:solidFill>
                  <a:schemeClr val="bg1">
                    <a:lumMod val="85000"/>
                  </a:schemeClr>
                </a:solidFill>
              </a:rPr>
              <a:t>in education vs. the job opportunities available?</a:t>
            </a:r>
          </a:p>
        </p:txBody>
      </p:sp>
    </p:spTree>
    <p:extLst>
      <p:ext uri="{BB962C8B-B14F-4D97-AF65-F5344CB8AC3E}">
        <p14:creationId xmlns:p14="http://schemas.microsoft.com/office/powerpoint/2010/main" val="105422546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79" t="5979" r="3589" b="12575"/>
          <a:stretch/>
        </p:blipFill>
        <p:spPr>
          <a:xfrm>
            <a:off x="1522412" y="609601"/>
            <a:ext cx="9220200" cy="5410200"/>
          </a:xfrm>
          <a:prstGeom prst="rect">
            <a:avLst/>
          </a:prstGeom>
        </p:spPr>
      </p:pic>
      <p:grpSp>
        <p:nvGrpSpPr>
          <p:cNvPr id="2" name="Group 1"/>
          <p:cNvGrpSpPr/>
          <p:nvPr/>
        </p:nvGrpSpPr>
        <p:grpSpPr>
          <a:xfrm>
            <a:off x="1827213" y="2514599"/>
            <a:ext cx="8686799" cy="2432155"/>
            <a:chOff x="1827213" y="3154049"/>
            <a:chExt cx="8686799" cy="1618488"/>
          </a:xfrm>
        </p:grpSpPr>
        <p:sp>
          <p:nvSpPr>
            <p:cNvPr id="9" name="Rounded Rectangle 8"/>
            <p:cNvSpPr/>
            <p:nvPr/>
          </p:nvSpPr>
          <p:spPr>
            <a:xfrm>
              <a:off x="1827213" y="3255465"/>
              <a:ext cx="8686799" cy="1375197"/>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1827213" y="3154049"/>
              <a:ext cx="8686799" cy="1618488"/>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spc="-100" dirty="0">
                  <a:solidFill>
                    <a:schemeClr val="bg1"/>
                  </a:solidFill>
                </a:rPr>
                <a:t>Hot Jobs with High School Diplomas and Apprenticeships</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3676271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3"/>
          <p:cNvSpPr txBox="1">
            <a:spLocks/>
          </p:cNvSpPr>
          <p:nvPr/>
        </p:nvSpPr>
        <p:spPr>
          <a:xfrm>
            <a:off x="435229" y="3363686"/>
            <a:ext cx="9316783" cy="341811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4800" b="1" kern="1200" spc="-150">
                <a:solidFill>
                  <a:schemeClr val="accent4"/>
                </a:solidFill>
                <a:latin typeface="Arial" panose="020B0604020202020204" pitchFamily="34" charset="0"/>
                <a:ea typeface="+mj-ea"/>
                <a:cs typeface="Arial" panose="020B0604020202020204" pitchFamily="34" charset="0"/>
              </a:defRPr>
            </a:lvl1pPr>
          </a:lstStyle>
          <a:p>
            <a:pPr>
              <a:lnSpc>
                <a:spcPct val="90000"/>
              </a:lnSpc>
            </a:pPr>
            <a:r>
              <a:rPr lang="en-US" sz="4000" spc="-100" dirty="0">
                <a:solidFill>
                  <a:schemeClr val="bg1">
                    <a:lumMod val="85000"/>
                  </a:schemeClr>
                </a:solidFill>
                <a:latin typeface="Arial Black" panose="020B0A04020102020204" pitchFamily="34" charset="0"/>
              </a:rPr>
              <a:t>DISCUSSION:</a:t>
            </a:r>
          </a:p>
          <a:p>
            <a:pPr marL="457200" indent="-457200">
              <a:lnSpc>
                <a:spcPct val="90000"/>
              </a:lnSpc>
              <a:buFont typeface="Wingdings" panose="05000000000000000000" pitchFamily="2" charset="2"/>
              <a:buChar char="§"/>
            </a:pPr>
            <a:r>
              <a:rPr lang="en-US" sz="3000" b="0" spc="-100" dirty="0">
                <a:solidFill>
                  <a:schemeClr val="bg1">
                    <a:lumMod val="85000"/>
                  </a:schemeClr>
                </a:solidFill>
              </a:rPr>
              <a:t>What is surprising about the jobs featured in this video? </a:t>
            </a:r>
          </a:p>
          <a:p>
            <a:pPr marL="457200" indent="-457200">
              <a:lnSpc>
                <a:spcPct val="90000"/>
              </a:lnSpc>
              <a:buFont typeface="Wingdings" panose="05000000000000000000" pitchFamily="2" charset="2"/>
              <a:buChar char="§"/>
            </a:pPr>
            <a:r>
              <a:rPr lang="en-US" sz="3000" b="0" spc="-100" dirty="0">
                <a:solidFill>
                  <a:schemeClr val="bg1">
                    <a:lumMod val="85000"/>
                  </a:schemeClr>
                </a:solidFill>
              </a:rPr>
              <a:t>Why would you consider not continuing your </a:t>
            </a:r>
            <a:br>
              <a:rPr lang="en-US" sz="3000" b="0" spc="-100" dirty="0">
                <a:solidFill>
                  <a:schemeClr val="bg1">
                    <a:lumMod val="85000"/>
                  </a:schemeClr>
                </a:solidFill>
              </a:rPr>
            </a:br>
            <a:r>
              <a:rPr lang="en-US" sz="3000" b="0" spc="-100" dirty="0">
                <a:solidFill>
                  <a:schemeClr val="bg1">
                    <a:lumMod val="85000"/>
                  </a:schemeClr>
                </a:solidFill>
              </a:rPr>
              <a:t>education after high school?</a:t>
            </a:r>
          </a:p>
        </p:txBody>
      </p:sp>
      <p:pic>
        <p:nvPicPr>
          <p:cNvPr id="7" name="Picture 6" descr="PPT_bkg_s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8096" cy="3437559"/>
          </a:xfrm>
          <a:prstGeom prst="rect">
            <a:avLst/>
          </a:prstGeom>
        </p:spPr>
      </p:pic>
    </p:spTree>
    <p:extLst>
      <p:ext uri="{BB962C8B-B14F-4D97-AF65-F5344CB8AC3E}">
        <p14:creationId xmlns:p14="http://schemas.microsoft.com/office/powerpoint/2010/main" val="336829798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395"/>
          <a:stretch/>
        </p:blipFill>
        <p:spPr>
          <a:xfrm>
            <a:off x="1522412" y="381000"/>
            <a:ext cx="9144000" cy="5715000"/>
          </a:xfrm>
          <a:prstGeom prst="rect">
            <a:avLst/>
          </a:prstGeom>
        </p:spPr>
      </p:pic>
      <p:grpSp>
        <p:nvGrpSpPr>
          <p:cNvPr id="2" name="Group 1"/>
          <p:cNvGrpSpPr/>
          <p:nvPr/>
        </p:nvGrpSpPr>
        <p:grpSpPr>
          <a:xfrm>
            <a:off x="1827213" y="2901846"/>
            <a:ext cx="8686799" cy="2432154"/>
            <a:chOff x="1827213" y="3107500"/>
            <a:chExt cx="8686799" cy="1618488"/>
          </a:xfrm>
        </p:grpSpPr>
        <p:sp>
          <p:nvSpPr>
            <p:cNvPr id="9" name="Rounded Rectangle 8"/>
            <p:cNvSpPr/>
            <p:nvPr/>
          </p:nvSpPr>
          <p:spPr>
            <a:xfrm>
              <a:off x="1871346" y="3255467"/>
              <a:ext cx="8414066" cy="1375197"/>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1827213" y="3107500"/>
              <a:ext cx="8686799" cy="1618488"/>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spc="-100" dirty="0">
                  <a:solidFill>
                    <a:schemeClr val="bg1"/>
                  </a:solidFill>
                </a:rPr>
                <a:t>Trending Career Tracks for Associate Degrees</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2624222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p>
          <a:p>
            <a:pPr>
              <a:lnSpc>
                <a:spcPct val="90000"/>
              </a:lnSpc>
              <a:buFont typeface="Wingdings" panose="05000000000000000000" pitchFamily="2" charset="2"/>
              <a:buChar char="§"/>
            </a:pPr>
            <a:r>
              <a:rPr lang="en-US" sz="3200" spc="-100" dirty="0">
                <a:solidFill>
                  <a:schemeClr val="bg1">
                    <a:lumMod val="85000"/>
                  </a:schemeClr>
                </a:solidFill>
              </a:rPr>
              <a:t>How important is the typical schedule for the job </a:t>
            </a:r>
            <a:br>
              <a:rPr lang="en-US" sz="3200" spc="-100" dirty="0">
                <a:solidFill>
                  <a:schemeClr val="bg1">
                    <a:lumMod val="85000"/>
                  </a:schemeClr>
                </a:solidFill>
              </a:rPr>
            </a:br>
            <a:r>
              <a:rPr lang="en-US" sz="3200" spc="-100" dirty="0">
                <a:solidFill>
                  <a:schemeClr val="bg1">
                    <a:lumMod val="85000"/>
                  </a:schemeClr>
                </a:solidFill>
              </a:rPr>
              <a:t>that interests you? </a:t>
            </a:r>
          </a:p>
          <a:p>
            <a:pPr>
              <a:lnSpc>
                <a:spcPct val="90000"/>
              </a:lnSpc>
              <a:buFont typeface="Wingdings" panose="05000000000000000000" pitchFamily="2" charset="2"/>
              <a:buChar char="§"/>
            </a:pPr>
            <a:r>
              <a:rPr lang="en-US" sz="3200" spc="-100" dirty="0">
                <a:solidFill>
                  <a:schemeClr val="bg1">
                    <a:lumMod val="85000"/>
                  </a:schemeClr>
                </a:solidFill>
              </a:rPr>
              <a:t>Do you want a career that helps others?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9057" b="36873"/>
          <a:stretch/>
        </p:blipFill>
        <p:spPr>
          <a:xfrm>
            <a:off x="9080" y="0"/>
            <a:ext cx="12170664" cy="3581400"/>
          </a:xfrm>
          <a:prstGeom prst="rect">
            <a:avLst/>
          </a:prstGeom>
        </p:spPr>
      </p:pic>
    </p:spTree>
    <p:extLst>
      <p:ext uri="{BB962C8B-B14F-4D97-AF65-F5344CB8AC3E}">
        <p14:creationId xmlns:p14="http://schemas.microsoft.com/office/powerpoint/2010/main" val="277980503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33" t="5795" b="5454"/>
          <a:stretch/>
        </p:blipFill>
        <p:spPr>
          <a:xfrm>
            <a:off x="1446212" y="609599"/>
            <a:ext cx="9220200" cy="5410201"/>
          </a:xfrm>
          <a:prstGeom prst="rect">
            <a:avLst/>
          </a:prstGeom>
        </p:spPr>
      </p:pic>
      <p:grpSp>
        <p:nvGrpSpPr>
          <p:cNvPr id="2" name="Group 1"/>
          <p:cNvGrpSpPr/>
          <p:nvPr/>
        </p:nvGrpSpPr>
        <p:grpSpPr>
          <a:xfrm>
            <a:off x="1827213" y="3276600"/>
            <a:ext cx="8686799" cy="2432154"/>
            <a:chOff x="1827213" y="3661126"/>
            <a:chExt cx="8686799" cy="1618488"/>
          </a:xfrm>
        </p:grpSpPr>
        <p:sp>
          <p:nvSpPr>
            <p:cNvPr id="9" name="Rounded Rectangle 8"/>
            <p:cNvSpPr/>
            <p:nvPr/>
          </p:nvSpPr>
          <p:spPr>
            <a:xfrm>
              <a:off x="1871346" y="3809091"/>
              <a:ext cx="8414066" cy="1375197"/>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1827213" y="3661126"/>
              <a:ext cx="8686799" cy="1618488"/>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lnSpc>
                  <a:spcPts val="4800"/>
                </a:lnSpc>
                <a:spcAft>
                  <a:spcPts val="0"/>
                </a:spcAft>
              </a:pPr>
              <a:r>
                <a:rPr lang="en-US" sz="4600" spc="-100" dirty="0">
                  <a:solidFill>
                    <a:schemeClr val="bg1"/>
                  </a:solidFill>
                </a:rPr>
                <a:t>Jobs with Bright Futures for Bachelor’s Degrees</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1161218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itle 1"/>
          <p:cNvSpPr>
            <a:spLocks noGrp="1"/>
          </p:cNvSpPr>
          <p:nvPr>
            <p:ph type="ctrTitle"/>
          </p:nvPr>
        </p:nvSpPr>
        <p:spPr>
          <a:xfrm>
            <a:off x="531812" y="1524000"/>
            <a:ext cx="5257800" cy="5181600"/>
          </a:xfrm>
        </p:spPr>
        <p:txBody>
          <a:bodyPr anchor="ctr"/>
          <a:lstStyle/>
          <a:p>
            <a:r>
              <a:rPr lang="en-US" dirty="0">
                <a:solidFill>
                  <a:schemeClr val="bg1"/>
                </a:solidFill>
              </a:rPr>
              <a:t>What’s the</a:t>
            </a:r>
            <a:br>
              <a:rPr lang="en-US" dirty="0">
                <a:solidFill>
                  <a:schemeClr val="bg1"/>
                </a:solidFill>
              </a:rPr>
            </a:br>
            <a:r>
              <a:rPr lang="en-US" dirty="0">
                <a:solidFill>
                  <a:schemeClr val="bg1"/>
                </a:solidFill>
              </a:rPr>
              <a:t>right education path for the job you want?</a:t>
            </a:r>
          </a:p>
        </p:txBody>
      </p:sp>
    </p:spTree>
    <p:extLst>
      <p:ext uri="{BB962C8B-B14F-4D97-AF65-F5344CB8AC3E}">
        <p14:creationId xmlns:p14="http://schemas.microsoft.com/office/powerpoint/2010/main" val="40710222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p>
          <a:p>
            <a:pPr>
              <a:lnSpc>
                <a:spcPct val="90000"/>
              </a:lnSpc>
              <a:buFont typeface="Wingdings" panose="05000000000000000000" pitchFamily="2" charset="2"/>
              <a:buChar char="§"/>
            </a:pPr>
            <a:r>
              <a:rPr lang="en-US" spc="-100" dirty="0">
                <a:solidFill>
                  <a:schemeClr val="bg1">
                    <a:lumMod val="85000"/>
                  </a:schemeClr>
                </a:solidFill>
              </a:rPr>
              <a:t>How much debt are you comfortable acquiring for college? </a:t>
            </a:r>
          </a:p>
          <a:p>
            <a:pPr>
              <a:lnSpc>
                <a:spcPct val="90000"/>
              </a:lnSpc>
              <a:buFont typeface="Wingdings" panose="05000000000000000000" pitchFamily="2" charset="2"/>
              <a:buChar char="§"/>
            </a:pPr>
            <a:r>
              <a:rPr lang="en-US" spc="-100" dirty="0">
                <a:solidFill>
                  <a:schemeClr val="bg1">
                    <a:lumMod val="85000"/>
                  </a:schemeClr>
                </a:solidFill>
              </a:rPr>
              <a:t>Do you plan to work while attending college?</a:t>
            </a:r>
          </a:p>
          <a:p>
            <a:pPr>
              <a:lnSpc>
                <a:spcPct val="90000"/>
              </a:lnSpc>
              <a:buFont typeface="Wingdings" panose="05000000000000000000" pitchFamily="2" charset="2"/>
              <a:buChar char="§"/>
            </a:pPr>
            <a:r>
              <a:rPr lang="en-US" spc="-100" dirty="0">
                <a:solidFill>
                  <a:schemeClr val="bg1">
                    <a:lumMod val="85000"/>
                  </a:schemeClr>
                </a:solidFill>
              </a:rPr>
              <a:t>Have you evaluated hiring activity for the job you </a:t>
            </a:r>
            <a:br>
              <a:rPr lang="en-US" spc="-100" dirty="0">
                <a:solidFill>
                  <a:schemeClr val="bg1">
                    <a:lumMod val="85000"/>
                  </a:schemeClr>
                </a:solidFill>
              </a:rPr>
            </a:br>
            <a:r>
              <a:rPr lang="en-US" spc="-100" dirty="0">
                <a:solidFill>
                  <a:schemeClr val="bg1">
                    <a:lumMod val="85000"/>
                  </a:schemeClr>
                </a:solidFill>
              </a:rPr>
              <a:t>are interested in? </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5464" b="42168"/>
          <a:stretch/>
        </p:blipFill>
        <p:spPr>
          <a:xfrm>
            <a:off x="9080" y="0"/>
            <a:ext cx="12170664" cy="3437557"/>
          </a:xfrm>
          <a:prstGeom prst="rect">
            <a:avLst/>
          </a:prstGeom>
        </p:spPr>
      </p:pic>
    </p:spTree>
    <p:extLst>
      <p:ext uri="{BB962C8B-B14F-4D97-AF65-F5344CB8AC3E}">
        <p14:creationId xmlns:p14="http://schemas.microsoft.com/office/powerpoint/2010/main" val="421665225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88825" cy="2743200"/>
          </a:xfrm>
          <a:prstGeom prst="rect">
            <a:avLst/>
          </a:prstGeom>
          <a:gradFill flip="none" rotWithShape="1">
            <a:gsLst>
              <a:gs pos="100000">
                <a:srgbClr val="7C4D95"/>
              </a:gs>
              <a:gs pos="50000">
                <a:srgbClr val="3A115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32A6A"/>
              </a:solidFill>
            </a:endParaRPr>
          </a:p>
        </p:txBody>
      </p:sp>
      <p:sp>
        <p:nvSpPr>
          <p:cNvPr id="5" name="Title 4"/>
          <p:cNvSpPr txBox="1">
            <a:spLocks/>
          </p:cNvSpPr>
          <p:nvPr/>
        </p:nvSpPr>
        <p:spPr>
          <a:xfrm>
            <a:off x="836613" y="0"/>
            <a:ext cx="11352212" cy="27432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spcAft>
                <a:spcPts val="1800"/>
              </a:spcAft>
              <a:buNone/>
              <a:defRPr sz="4800" b="1" kern="1200" spc="-150">
                <a:solidFill>
                  <a:srgbClr val="6F1999"/>
                </a:solidFill>
                <a:latin typeface="Arial" panose="020B0604020202020204" pitchFamily="34" charset="0"/>
                <a:ea typeface="+mj-ea"/>
                <a:cs typeface="Arial" panose="020B0604020202020204" pitchFamily="34" charset="0"/>
              </a:defRPr>
            </a:lvl1pPr>
          </a:lstStyle>
          <a:p>
            <a:pPr>
              <a:lnSpc>
                <a:spcPct val="90000"/>
              </a:lnSpc>
            </a:pPr>
            <a:r>
              <a:rPr lang="en-US" dirty="0">
                <a:solidFill>
                  <a:schemeClr val="bg1">
                    <a:lumMod val="85000"/>
                  </a:schemeClr>
                </a:solidFill>
              </a:rPr>
              <a:t>Workforce Entry and Job Search </a:t>
            </a:r>
            <a:br>
              <a:rPr lang="en-US" dirty="0">
                <a:solidFill>
                  <a:schemeClr val="bg1">
                    <a:lumMod val="85000"/>
                  </a:schemeClr>
                </a:solidFill>
              </a:rPr>
            </a:br>
            <a:endParaRPr lang="en-US" dirty="0">
              <a:solidFill>
                <a:schemeClr val="bg1">
                  <a:lumMod val="85000"/>
                </a:schemeClr>
              </a:solidFill>
            </a:endParaRPr>
          </a:p>
        </p:txBody>
      </p:sp>
      <p:sp>
        <p:nvSpPr>
          <p:cNvPr id="6" name="Rectangle 5"/>
          <p:cNvSpPr/>
          <p:nvPr/>
        </p:nvSpPr>
        <p:spPr>
          <a:xfrm>
            <a:off x="839788" y="3033782"/>
            <a:ext cx="8226424" cy="1995418"/>
          </a:xfrm>
          <a:prstGeom prst="rect">
            <a:avLst/>
          </a:prstGeom>
        </p:spPr>
        <p:txBody>
          <a:bodyPr wrap="square">
            <a:spAutoFit/>
          </a:bodyPr>
          <a:lstStyle/>
          <a:p>
            <a:pPr marL="548640" lvl="1">
              <a:spcBef>
                <a:spcPts val="0"/>
              </a:spcBef>
              <a:spcAft>
                <a:spcPts val="200"/>
              </a:spcAft>
              <a:buClr>
                <a:schemeClr val="accent2"/>
              </a:buClr>
            </a:pPr>
            <a:r>
              <a:rPr lang="en-US" sz="2800" dirty="0">
                <a:solidFill>
                  <a:schemeClr val="tx1">
                    <a:lumMod val="75000"/>
                    <a:lumOff val="25000"/>
                  </a:schemeClr>
                </a:solidFill>
                <a:latin typeface="Arial "/>
              </a:rPr>
              <a:t>Videos Include: </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Finding Job Opportunities</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mj-lt"/>
              </a:rPr>
              <a:t>Your Résumé</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The Interview</a:t>
            </a:r>
          </a:p>
        </p:txBody>
      </p:sp>
    </p:spTree>
    <p:extLst>
      <p:ext uri="{BB962C8B-B14F-4D97-AF65-F5344CB8AC3E}">
        <p14:creationId xmlns:p14="http://schemas.microsoft.com/office/powerpoint/2010/main" val="398463772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836613" y="1447800"/>
            <a:ext cx="9220200" cy="4663440"/>
            <a:chOff x="836612" y="1676400"/>
            <a:chExt cx="10515601" cy="6019800"/>
          </a:xfrm>
        </p:grpSpPr>
        <p:sp>
          <p:nvSpPr>
            <p:cNvPr id="15" name="Round Same Side Corner Rectangle 14"/>
            <p:cNvSpPr/>
            <p:nvPr/>
          </p:nvSpPr>
          <p:spPr>
            <a:xfrm rot="10800000">
              <a:off x="836612" y="6136973"/>
              <a:ext cx="10515601" cy="1494614"/>
            </a:xfrm>
            <a:prstGeom prst="round2SameRect">
              <a:avLst>
                <a:gd name="adj1" fmla="val 18350"/>
                <a:gd name="adj2"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36614" y="4647528"/>
              <a:ext cx="10515599" cy="149760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6612" y="1676400"/>
              <a:ext cx="10515601" cy="2975005"/>
              <a:chOff x="836612" y="1676400"/>
              <a:chExt cx="10515601" cy="3033497"/>
            </a:xfrm>
          </p:grpSpPr>
          <p:sp>
            <p:nvSpPr>
              <p:cNvPr id="3" name="Round Same Side Corner Rectangle 2"/>
              <p:cNvSpPr/>
              <p:nvPr/>
            </p:nvSpPr>
            <p:spPr>
              <a:xfrm>
                <a:off x="836612" y="1676400"/>
                <a:ext cx="10515601" cy="1524000"/>
              </a:xfrm>
              <a:prstGeom prst="round2SameRect">
                <a:avLst>
                  <a:gd name="adj1" fmla="val 18350"/>
                  <a:gd name="adj2" fmla="val 0"/>
                </a:avLst>
              </a:prstGeom>
              <a:solidFill>
                <a:srgbClr val="3A11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C50"/>
                  </a:solidFill>
                </a:endParaRPr>
              </a:p>
            </p:txBody>
          </p:sp>
          <p:sp>
            <p:nvSpPr>
              <p:cNvPr id="7" name="Rectangle 6"/>
              <p:cNvSpPr/>
              <p:nvPr/>
            </p:nvSpPr>
            <p:spPr>
              <a:xfrm>
                <a:off x="836614" y="3182849"/>
                <a:ext cx="10515599" cy="1527048"/>
              </a:xfrm>
              <a:prstGeom prst="rect">
                <a:avLst/>
              </a:prstGeom>
              <a:solidFill>
                <a:srgbClr val="7C4D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338A"/>
                  </a:solidFill>
                </a:endParaRPr>
              </a:p>
            </p:txBody>
          </p:sp>
        </p:grpSp>
        <p:sp>
          <p:nvSpPr>
            <p:cNvPr id="18" name="Content Placeholder 2"/>
            <p:cNvSpPr txBox="1">
              <a:spLocks/>
            </p:cNvSpPr>
            <p:nvPr/>
          </p:nvSpPr>
          <p:spPr>
            <a:xfrm>
              <a:off x="3427411" y="1676400"/>
              <a:ext cx="7924801" cy="1524000"/>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Job Postings</a:t>
              </a:r>
            </a:p>
          </p:txBody>
        </p:sp>
        <p:sp>
          <p:nvSpPr>
            <p:cNvPr id="19" name="Content Placeholder 2"/>
            <p:cNvSpPr txBox="1">
              <a:spLocks/>
            </p:cNvSpPr>
            <p:nvPr/>
          </p:nvSpPr>
          <p:spPr>
            <a:xfrm>
              <a:off x="3427412" y="3200400"/>
              <a:ext cx="7924801" cy="1447800"/>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Networking</a:t>
              </a:r>
            </a:p>
          </p:txBody>
        </p:sp>
        <p:sp>
          <p:nvSpPr>
            <p:cNvPr id="20" name="Content Placeholder 2"/>
            <p:cNvSpPr txBox="1">
              <a:spLocks/>
            </p:cNvSpPr>
            <p:nvPr/>
          </p:nvSpPr>
          <p:spPr>
            <a:xfrm>
              <a:off x="3427412" y="4648200"/>
              <a:ext cx="7924800" cy="1524000"/>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Job Fairs</a:t>
              </a:r>
            </a:p>
          </p:txBody>
        </p:sp>
        <p:sp>
          <p:nvSpPr>
            <p:cNvPr id="21" name="Content Placeholder 2"/>
            <p:cNvSpPr txBox="1">
              <a:spLocks/>
            </p:cNvSpPr>
            <p:nvPr/>
          </p:nvSpPr>
          <p:spPr>
            <a:xfrm>
              <a:off x="3427413" y="6172200"/>
              <a:ext cx="7924800" cy="1524000"/>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Job Descriptions</a:t>
              </a:r>
            </a:p>
          </p:txBody>
        </p:sp>
      </p:grpSp>
      <p:sp>
        <p:nvSpPr>
          <p:cNvPr id="2" name="Title 1"/>
          <p:cNvSpPr>
            <a:spLocks noGrp="1"/>
          </p:cNvSpPr>
          <p:nvPr>
            <p:ph type="title" idx="4294967295"/>
          </p:nvPr>
        </p:nvSpPr>
        <p:spPr>
          <a:xfrm>
            <a:off x="836613" y="0"/>
            <a:ext cx="11352212" cy="1143000"/>
          </a:xfrm>
        </p:spPr>
        <p:txBody>
          <a:bodyPr lIns="0" tIns="0" rIns="0" bIns="0"/>
          <a:lstStyle/>
          <a:p>
            <a:r>
              <a:rPr lang="en-US" dirty="0">
                <a:solidFill>
                  <a:srgbClr val="432A6A"/>
                </a:solidFill>
              </a:rPr>
              <a:t>Job Opportunities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0012" y="1219200"/>
            <a:ext cx="1508760" cy="15087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765" y="2286000"/>
            <a:ext cx="1670447" cy="167044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2412" y="3810000"/>
            <a:ext cx="1143000" cy="1143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3812" y="4739640"/>
            <a:ext cx="1508760" cy="1508760"/>
          </a:xfrm>
          <a:prstGeom prst="rect">
            <a:avLst/>
          </a:prstGeom>
        </p:spPr>
      </p:pic>
    </p:spTree>
    <p:extLst>
      <p:ext uri="{BB962C8B-B14F-4D97-AF65-F5344CB8AC3E}">
        <p14:creationId xmlns:p14="http://schemas.microsoft.com/office/powerpoint/2010/main" val="147412323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bkg_v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609600"/>
            <a:ext cx="9125712" cy="5406770"/>
          </a:xfrm>
          <a:prstGeom prst="rect">
            <a:avLst/>
          </a:prstGeom>
        </p:spPr>
      </p:pic>
      <p:grpSp>
        <p:nvGrpSpPr>
          <p:cNvPr id="2" name="Group 1"/>
          <p:cNvGrpSpPr/>
          <p:nvPr/>
        </p:nvGrpSpPr>
        <p:grpSpPr>
          <a:xfrm>
            <a:off x="836613" y="2898648"/>
            <a:ext cx="10528299" cy="950976"/>
            <a:chOff x="836613" y="2971800"/>
            <a:chExt cx="10528299" cy="950976"/>
          </a:xfrm>
        </p:grpSpPr>
        <p:sp>
          <p:nvSpPr>
            <p:cNvPr id="9" name="Rounded Rectangle 8"/>
            <p:cNvSpPr/>
            <p:nvPr/>
          </p:nvSpPr>
          <p:spPr>
            <a:xfrm>
              <a:off x="1903412" y="2971800"/>
              <a:ext cx="8458200" cy="914400"/>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836613" y="3008376"/>
              <a:ext cx="10528299" cy="9144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300" spc="-100" dirty="0">
                  <a:solidFill>
                    <a:schemeClr val="bg1"/>
                  </a:solidFill>
                </a:rPr>
                <a:t>FINDING JOB OPPORTUNITIES</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97567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PPT_bkg_ss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8096" cy="3437559"/>
          </a:xfrm>
          <a:prstGeom prst="rect">
            <a:avLst/>
          </a:prstGeom>
        </p:spPr>
      </p:pic>
      <p:sp>
        <p:nvSpPr>
          <p:cNvPr id="7"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r>
              <a:rPr lang="en-US" spc="-100" dirty="0">
                <a:solidFill>
                  <a:schemeClr val="bg1">
                    <a:lumMod val="85000"/>
                  </a:schemeClr>
                </a:solidFill>
              </a:rPr>
              <a:t> </a:t>
            </a:r>
          </a:p>
          <a:p>
            <a:pPr>
              <a:lnSpc>
                <a:spcPct val="90000"/>
              </a:lnSpc>
              <a:buFont typeface="Wingdings" panose="05000000000000000000" pitchFamily="2" charset="2"/>
              <a:buChar char="§"/>
            </a:pPr>
            <a:r>
              <a:rPr lang="en-US" spc="-100" dirty="0">
                <a:solidFill>
                  <a:schemeClr val="bg1">
                    <a:lumMod val="85000"/>
                  </a:schemeClr>
                </a:solidFill>
              </a:rPr>
              <a:t>What sources do you have for finding job openings? </a:t>
            </a:r>
          </a:p>
          <a:p>
            <a:pPr>
              <a:lnSpc>
                <a:spcPct val="90000"/>
              </a:lnSpc>
              <a:buFont typeface="Wingdings" panose="05000000000000000000" pitchFamily="2" charset="2"/>
              <a:buChar char="§"/>
            </a:pPr>
            <a:r>
              <a:rPr lang="en-US" spc="-100" dirty="0">
                <a:solidFill>
                  <a:schemeClr val="bg1">
                    <a:lumMod val="85000"/>
                  </a:schemeClr>
                </a:solidFill>
              </a:rPr>
              <a:t>How do you manage your social networks while</a:t>
            </a:r>
            <a:br>
              <a:rPr lang="en-US" spc="-100" dirty="0">
                <a:solidFill>
                  <a:schemeClr val="bg1">
                    <a:lumMod val="85000"/>
                  </a:schemeClr>
                </a:solidFill>
              </a:rPr>
            </a:br>
            <a:r>
              <a:rPr lang="en-US" spc="-100" dirty="0">
                <a:solidFill>
                  <a:schemeClr val="bg1">
                    <a:lumMod val="85000"/>
                  </a:schemeClr>
                </a:solidFill>
              </a:rPr>
              <a:t>job searching? </a:t>
            </a:r>
          </a:p>
        </p:txBody>
      </p:sp>
    </p:spTree>
    <p:extLst>
      <p:ext uri="{BB962C8B-B14F-4D97-AF65-F5344CB8AC3E}">
        <p14:creationId xmlns:p14="http://schemas.microsoft.com/office/powerpoint/2010/main" val="124694459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836613" y="1447800"/>
            <a:ext cx="9220200" cy="4648200"/>
            <a:chOff x="836612" y="1447800"/>
            <a:chExt cx="10515601" cy="3482823"/>
          </a:xfrm>
        </p:grpSpPr>
        <p:sp>
          <p:nvSpPr>
            <p:cNvPr id="15" name="Round Same Side Corner Rectangle 14"/>
            <p:cNvSpPr/>
            <p:nvPr/>
          </p:nvSpPr>
          <p:spPr>
            <a:xfrm rot="10800000">
              <a:off x="836612" y="3749040"/>
              <a:ext cx="10515601" cy="1157853"/>
            </a:xfrm>
            <a:prstGeom prst="round2SameRect">
              <a:avLst>
                <a:gd name="adj1" fmla="val 1835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836612" y="1447800"/>
              <a:ext cx="10515601" cy="2304687"/>
              <a:chOff x="836612" y="1676400"/>
              <a:chExt cx="10515601" cy="3033497"/>
            </a:xfrm>
          </p:grpSpPr>
          <p:sp>
            <p:nvSpPr>
              <p:cNvPr id="3" name="Round Same Side Corner Rectangle 2"/>
              <p:cNvSpPr/>
              <p:nvPr/>
            </p:nvSpPr>
            <p:spPr>
              <a:xfrm>
                <a:off x="836612" y="1676400"/>
                <a:ext cx="10515601" cy="1524000"/>
              </a:xfrm>
              <a:prstGeom prst="round2SameRect">
                <a:avLst>
                  <a:gd name="adj1" fmla="val 18350"/>
                  <a:gd name="adj2" fmla="val 0"/>
                </a:avLst>
              </a:prstGeom>
              <a:solidFill>
                <a:srgbClr val="3A11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C50"/>
                  </a:solidFill>
                </a:endParaRPr>
              </a:p>
            </p:txBody>
          </p:sp>
          <p:sp>
            <p:nvSpPr>
              <p:cNvPr id="7" name="Rectangle 6"/>
              <p:cNvSpPr/>
              <p:nvPr/>
            </p:nvSpPr>
            <p:spPr>
              <a:xfrm>
                <a:off x="836614" y="3182849"/>
                <a:ext cx="10515599" cy="1527048"/>
              </a:xfrm>
              <a:prstGeom prst="rect">
                <a:avLst/>
              </a:prstGeom>
              <a:solidFill>
                <a:srgbClr val="7C4D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338A"/>
                  </a:solidFill>
                </a:endParaRPr>
              </a:p>
            </p:txBody>
          </p:sp>
        </p:grpSp>
        <p:sp>
          <p:nvSpPr>
            <p:cNvPr id="18" name="Content Placeholder 2"/>
            <p:cNvSpPr txBox="1">
              <a:spLocks/>
            </p:cNvSpPr>
            <p:nvPr/>
          </p:nvSpPr>
          <p:spPr>
            <a:xfrm>
              <a:off x="3427411" y="1447800"/>
              <a:ext cx="7924801" cy="1180618"/>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Skills &amp; Accomplishments</a:t>
              </a:r>
            </a:p>
          </p:txBody>
        </p:sp>
        <p:sp>
          <p:nvSpPr>
            <p:cNvPr id="19" name="Content Placeholder 2"/>
            <p:cNvSpPr txBox="1">
              <a:spLocks/>
            </p:cNvSpPr>
            <p:nvPr/>
          </p:nvSpPr>
          <p:spPr>
            <a:xfrm>
              <a:off x="3427412" y="2628418"/>
              <a:ext cx="7924801" cy="1121587"/>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Education</a:t>
              </a:r>
            </a:p>
          </p:txBody>
        </p:sp>
        <p:sp>
          <p:nvSpPr>
            <p:cNvPr id="20" name="Content Placeholder 2"/>
            <p:cNvSpPr txBox="1">
              <a:spLocks/>
            </p:cNvSpPr>
            <p:nvPr/>
          </p:nvSpPr>
          <p:spPr>
            <a:xfrm>
              <a:off x="3427412" y="3750005"/>
              <a:ext cx="7924800" cy="1180618"/>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Experience &amp; Work History</a:t>
              </a:r>
            </a:p>
          </p:txBody>
        </p:sp>
      </p:grpSp>
      <p:sp>
        <p:nvSpPr>
          <p:cNvPr id="2" name="Title 1"/>
          <p:cNvSpPr>
            <a:spLocks noGrp="1"/>
          </p:cNvSpPr>
          <p:nvPr>
            <p:ph type="title" idx="4294967295"/>
          </p:nvPr>
        </p:nvSpPr>
        <p:spPr>
          <a:xfrm>
            <a:off x="836613" y="0"/>
            <a:ext cx="11352212" cy="1143000"/>
          </a:xfrm>
        </p:spPr>
        <p:txBody>
          <a:bodyPr lIns="0" tIns="0" rIns="0" bIns="0"/>
          <a:lstStyle/>
          <a:p>
            <a:r>
              <a:rPr lang="en-US" spc="-300" dirty="0">
                <a:solidFill>
                  <a:srgbClr val="432A6A"/>
                </a:solidFill>
              </a:rPr>
              <a:t>The </a:t>
            </a:r>
            <a:r>
              <a:rPr lang="en-US" dirty="0">
                <a:solidFill>
                  <a:srgbClr val="432A6A"/>
                </a:solidFill>
              </a:rPr>
              <a:t>Résumé</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252" y="1524000"/>
            <a:ext cx="1371600" cy="1371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5252" y="3048000"/>
            <a:ext cx="1371600" cy="1371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9052" y="4572000"/>
            <a:ext cx="1508760" cy="1508760"/>
          </a:xfrm>
          <a:prstGeom prst="rect">
            <a:avLst/>
          </a:prstGeom>
        </p:spPr>
      </p:pic>
    </p:spTree>
    <p:extLst>
      <p:ext uri="{BB962C8B-B14F-4D97-AF65-F5344CB8AC3E}">
        <p14:creationId xmlns:p14="http://schemas.microsoft.com/office/powerpoint/2010/main" val="209921267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bkg_v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609600"/>
            <a:ext cx="9125712" cy="5406770"/>
          </a:xfrm>
          <a:prstGeom prst="rect">
            <a:avLst/>
          </a:prstGeom>
        </p:spPr>
      </p:pic>
      <p:grpSp>
        <p:nvGrpSpPr>
          <p:cNvPr id="3" name="Group 2"/>
          <p:cNvGrpSpPr/>
          <p:nvPr/>
        </p:nvGrpSpPr>
        <p:grpSpPr>
          <a:xfrm>
            <a:off x="836613" y="2971800"/>
            <a:ext cx="10528299" cy="969264"/>
            <a:chOff x="836613" y="2971800"/>
            <a:chExt cx="10528299" cy="969264"/>
          </a:xfrm>
        </p:grpSpPr>
        <p:sp>
          <p:nvSpPr>
            <p:cNvPr id="10" name="Rounded Rectangle 9"/>
            <p:cNvSpPr/>
            <p:nvPr/>
          </p:nvSpPr>
          <p:spPr>
            <a:xfrm>
              <a:off x="3579812" y="2971800"/>
              <a:ext cx="5029200" cy="914400"/>
            </a:xfrm>
            <a:prstGeom prst="roundRect">
              <a:avLst/>
            </a:prstGeom>
            <a:gradFill flip="none" rotWithShape="1">
              <a:gsLst>
                <a:gs pos="48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p:cNvSpPr txBox="1">
              <a:spLocks/>
            </p:cNvSpPr>
            <p:nvPr/>
          </p:nvSpPr>
          <p:spPr>
            <a:xfrm>
              <a:off x="836613" y="3026664"/>
              <a:ext cx="10528299" cy="9144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spc="-100" dirty="0">
                  <a:solidFill>
                    <a:schemeClr val="bg1"/>
                  </a:solidFill>
                </a:rPr>
                <a:t>THE RÉSUMÉ</a:t>
              </a:r>
            </a:p>
          </p:txBody>
        </p:sp>
      </p:grpSp>
      <p:sp>
        <p:nvSpPr>
          <p:cNvPr id="13"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3783198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PPT_bkg_ss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8096" cy="3437559"/>
          </a:xfrm>
          <a:prstGeom prst="rect">
            <a:avLst/>
          </a:prstGeom>
        </p:spPr>
      </p:pic>
      <p:sp>
        <p:nvSpPr>
          <p:cNvPr id="10"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r>
              <a:rPr lang="en-US" spc="-100" dirty="0">
                <a:solidFill>
                  <a:schemeClr val="bg1">
                    <a:lumMod val="85000"/>
                  </a:schemeClr>
                </a:solidFill>
              </a:rPr>
              <a:t> </a:t>
            </a:r>
          </a:p>
          <a:p>
            <a:pPr>
              <a:lnSpc>
                <a:spcPct val="90000"/>
              </a:lnSpc>
              <a:buFont typeface="Wingdings" panose="05000000000000000000" pitchFamily="2" charset="2"/>
              <a:buChar char="§"/>
            </a:pPr>
            <a:r>
              <a:rPr lang="en-US" sz="3200" spc="-100" dirty="0">
                <a:solidFill>
                  <a:schemeClr val="bg1">
                    <a:lumMod val="85000"/>
                  </a:schemeClr>
                </a:solidFill>
              </a:rPr>
              <a:t>What résumé format is best for you?</a:t>
            </a:r>
          </a:p>
          <a:p>
            <a:pPr>
              <a:lnSpc>
                <a:spcPct val="90000"/>
              </a:lnSpc>
              <a:buFont typeface="Wingdings" panose="05000000000000000000" pitchFamily="2" charset="2"/>
              <a:buChar char="§"/>
            </a:pPr>
            <a:r>
              <a:rPr lang="en-US" sz="3200" spc="-100" dirty="0">
                <a:solidFill>
                  <a:schemeClr val="bg1">
                    <a:lumMod val="85000"/>
                  </a:schemeClr>
                </a:solidFill>
              </a:rPr>
              <a:t>Who could you have review and proofread</a:t>
            </a:r>
            <a:br>
              <a:rPr lang="en-US" sz="3200" spc="-100" dirty="0">
                <a:solidFill>
                  <a:schemeClr val="bg1">
                    <a:lumMod val="85000"/>
                  </a:schemeClr>
                </a:solidFill>
              </a:rPr>
            </a:br>
            <a:r>
              <a:rPr lang="en-US" sz="3200" spc="-100" dirty="0">
                <a:solidFill>
                  <a:schemeClr val="bg1">
                    <a:lumMod val="85000"/>
                  </a:schemeClr>
                </a:solidFill>
              </a:rPr>
              <a:t>your résumé? </a:t>
            </a:r>
          </a:p>
        </p:txBody>
      </p:sp>
    </p:spTree>
    <p:extLst>
      <p:ext uri="{BB962C8B-B14F-4D97-AF65-F5344CB8AC3E}">
        <p14:creationId xmlns:p14="http://schemas.microsoft.com/office/powerpoint/2010/main" val="369011174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Same Side Corner Rectangle 14"/>
          <p:cNvSpPr/>
          <p:nvPr/>
        </p:nvSpPr>
        <p:spPr>
          <a:xfrm rot="10800000">
            <a:off x="836612" y="2990088"/>
            <a:ext cx="10515601" cy="1545279"/>
          </a:xfrm>
          <a:prstGeom prst="round2SameRect">
            <a:avLst>
              <a:gd name="adj1" fmla="val 18350"/>
              <a:gd name="adj2" fmla="val 0"/>
            </a:avLst>
          </a:prstGeom>
          <a:solidFill>
            <a:srgbClr val="7C4D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 Same Side Corner Rectangle 2"/>
          <p:cNvSpPr/>
          <p:nvPr/>
        </p:nvSpPr>
        <p:spPr>
          <a:xfrm>
            <a:off x="836612" y="1447800"/>
            <a:ext cx="10515601" cy="1545279"/>
          </a:xfrm>
          <a:prstGeom prst="round2SameRect">
            <a:avLst>
              <a:gd name="adj1" fmla="val 18350"/>
              <a:gd name="adj2" fmla="val 0"/>
            </a:avLst>
          </a:prstGeom>
          <a:solidFill>
            <a:srgbClr val="3A11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C50"/>
              </a:solidFill>
            </a:endParaRPr>
          </a:p>
        </p:txBody>
      </p:sp>
      <p:sp>
        <p:nvSpPr>
          <p:cNvPr id="18" name="Content Placeholder 2"/>
          <p:cNvSpPr txBox="1">
            <a:spLocks/>
          </p:cNvSpPr>
          <p:nvPr/>
        </p:nvSpPr>
        <p:spPr>
          <a:xfrm>
            <a:off x="3427411" y="1447800"/>
            <a:ext cx="7924801" cy="1575661"/>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Preparation</a:t>
            </a:r>
          </a:p>
        </p:txBody>
      </p:sp>
      <p:sp>
        <p:nvSpPr>
          <p:cNvPr id="19" name="Content Placeholder 2"/>
          <p:cNvSpPr txBox="1">
            <a:spLocks/>
          </p:cNvSpPr>
          <p:nvPr/>
        </p:nvSpPr>
        <p:spPr>
          <a:xfrm>
            <a:off x="3427412" y="3023461"/>
            <a:ext cx="7924801" cy="1496878"/>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Research</a:t>
            </a:r>
          </a:p>
        </p:txBody>
      </p:sp>
      <p:sp>
        <p:nvSpPr>
          <p:cNvPr id="2" name="Title 1"/>
          <p:cNvSpPr>
            <a:spLocks noGrp="1"/>
          </p:cNvSpPr>
          <p:nvPr>
            <p:ph type="title" idx="4294967295"/>
          </p:nvPr>
        </p:nvSpPr>
        <p:spPr>
          <a:xfrm>
            <a:off x="836613" y="0"/>
            <a:ext cx="11352212" cy="1143000"/>
          </a:xfrm>
        </p:spPr>
        <p:txBody>
          <a:bodyPr lIns="0" tIns="0" rIns="0" bIns="0"/>
          <a:lstStyle/>
          <a:p>
            <a:r>
              <a:rPr lang="en-US" spc="-300" dirty="0">
                <a:solidFill>
                  <a:srgbClr val="432A6A"/>
                </a:solidFill>
              </a:rPr>
              <a:t>The </a:t>
            </a:r>
            <a:r>
              <a:rPr lang="en-US" dirty="0">
                <a:solidFill>
                  <a:srgbClr val="432A6A"/>
                </a:solidFill>
              </a:rPr>
              <a:t>Interview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6212" y="1600200"/>
            <a:ext cx="1371600" cy="1371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669" y="3054096"/>
            <a:ext cx="1588544" cy="1588544"/>
          </a:xfrm>
          <a:prstGeom prst="rect">
            <a:avLst/>
          </a:prstGeom>
        </p:spPr>
      </p:pic>
    </p:spTree>
    <p:extLst>
      <p:ext uri="{BB962C8B-B14F-4D97-AF65-F5344CB8AC3E}">
        <p14:creationId xmlns:p14="http://schemas.microsoft.com/office/powerpoint/2010/main" val="192406319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0000">
              <a:schemeClr val="bg1"/>
            </a:gs>
            <a:gs pos="30000">
              <a:schemeClr val="bg1"/>
            </a:gs>
            <a:gs pos="100000">
              <a:schemeClr val="bg1">
                <a:lumMod val="85000"/>
              </a:schemeClr>
            </a:gs>
          </a:gsLst>
          <a:lin ang="2700000" scaled="0"/>
          <a:tileRect/>
        </a:gradFill>
        <a:effectLst/>
      </p:bgPr>
    </p:bg>
    <p:spTree>
      <p:nvGrpSpPr>
        <p:cNvPr id="1" name=""/>
        <p:cNvGrpSpPr/>
        <p:nvPr/>
      </p:nvGrpSpPr>
      <p:grpSpPr>
        <a:xfrm>
          <a:off x="0" y="0"/>
          <a:ext cx="0" cy="0"/>
          <a:chOff x="0" y="0"/>
          <a:chExt cx="0" cy="0"/>
        </a:xfrm>
      </p:grpSpPr>
      <p:pic>
        <p:nvPicPr>
          <p:cNvPr id="3" name="Picture 2" descr="PPT_bkg_v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609600"/>
            <a:ext cx="9125712" cy="5416306"/>
          </a:xfrm>
          <a:prstGeom prst="rect">
            <a:avLst/>
          </a:prstGeom>
        </p:spPr>
      </p:pic>
      <p:grpSp>
        <p:nvGrpSpPr>
          <p:cNvPr id="2" name="Group 1"/>
          <p:cNvGrpSpPr/>
          <p:nvPr/>
        </p:nvGrpSpPr>
        <p:grpSpPr>
          <a:xfrm>
            <a:off x="836613" y="2898648"/>
            <a:ext cx="10515599" cy="969264"/>
            <a:chOff x="836613" y="2971800"/>
            <a:chExt cx="10515599" cy="969264"/>
          </a:xfrm>
        </p:grpSpPr>
        <p:sp>
          <p:nvSpPr>
            <p:cNvPr id="13" name="Rounded Rectangle 12"/>
            <p:cNvSpPr/>
            <p:nvPr/>
          </p:nvSpPr>
          <p:spPr>
            <a:xfrm>
              <a:off x="2665412" y="2971800"/>
              <a:ext cx="6858000" cy="914400"/>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4"/>
            <p:cNvSpPr txBox="1">
              <a:spLocks/>
            </p:cNvSpPr>
            <p:nvPr/>
          </p:nvSpPr>
          <p:spPr>
            <a:xfrm>
              <a:off x="836613" y="3026664"/>
              <a:ext cx="10515599" cy="9144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dirty="0">
                  <a:solidFill>
                    <a:schemeClr val="bg1"/>
                  </a:solidFill>
                </a:rPr>
                <a:t>THE INTERVIEW</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268275361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88825" cy="3200400"/>
          </a:xfrm>
          <a:prstGeom prst="rect">
            <a:avLst/>
          </a:prstGeom>
          <a:gradFill flip="none" rotWithShape="1">
            <a:gsLst>
              <a:gs pos="100000">
                <a:srgbClr val="7C4D95"/>
              </a:gs>
              <a:gs pos="50000">
                <a:srgbClr val="3A115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32A6A"/>
              </a:solidFill>
            </a:endParaRPr>
          </a:p>
        </p:txBody>
      </p:sp>
      <p:sp>
        <p:nvSpPr>
          <p:cNvPr id="5" name="Title 4"/>
          <p:cNvSpPr>
            <a:spLocks noGrp="1"/>
          </p:cNvSpPr>
          <p:nvPr>
            <p:ph type="ctrTitle" idx="4294967295"/>
          </p:nvPr>
        </p:nvSpPr>
        <p:spPr>
          <a:xfrm>
            <a:off x="836613" y="0"/>
            <a:ext cx="11352212" cy="3200400"/>
          </a:xfrm>
        </p:spPr>
        <p:txBody>
          <a:bodyPr>
            <a:normAutofit/>
          </a:bodyPr>
          <a:lstStyle/>
          <a:p>
            <a:pPr>
              <a:lnSpc>
                <a:spcPct val="90000"/>
              </a:lnSpc>
            </a:pPr>
            <a:r>
              <a:rPr lang="en-US" dirty="0">
                <a:solidFill>
                  <a:schemeClr val="bg1">
                    <a:lumMod val="85000"/>
                  </a:schemeClr>
                </a:solidFill>
              </a:rPr>
              <a:t>Insight and education for people entering the workforce</a:t>
            </a:r>
            <a:br>
              <a:rPr lang="en-US" dirty="0">
                <a:solidFill>
                  <a:schemeClr val="bg1">
                    <a:lumMod val="85000"/>
                  </a:schemeClr>
                </a:solidFill>
              </a:rPr>
            </a:br>
            <a:endParaRPr lang="en-US" dirty="0">
              <a:solidFill>
                <a:schemeClr val="bg1">
                  <a:lumMod val="85000"/>
                </a:schemeClr>
              </a:solidFill>
            </a:endParaRPr>
          </a:p>
        </p:txBody>
      </p:sp>
      <p:sp>
        <p:nvSpPr>
          <p:cNvPr id="7" name="Subtitle 6"/>
          <p:cNvSpPr>
            <a:spLocks noGrp="1"/>
          </p:cNvSpPr>
          <p:nvPr>
            <p:ph type="subTitle" idx="4294967295"/>
          </p:nvPr>
        </p:nvSpPr>
        <p:spPr>
          <a:xfrm>
            <a:off x="836613" y="3200400"/>
            <a:ext cx="11352212" cy="2514600"/>
          </a:xfrm>
        </p:spPr>
        <p:txBody>
          <a:bodyPr anchor="ctr">
            <a:normAutofit/>
          </a:bodyPr>
          <a:lstStyle/>
          <a:p>
            <a:pPr>
              <a:buFont typeface="Wingdings" charset="2"/>
              <a:buChar char="§"/>
            </a:pPr>
            <a:r>
              <a:rPr lang="en-US" sz="3600" dirty="0">
                <a:solidFill>
                  <a:schemeClr val="tx1">
                    <a:lumMod val="75000"/>
                    <a:lumOff val="25000"/>
                  </a:schemeClr>
                </a:solidFill>
              </a:rPr>
              <a:t>Career Options and Education </a:t>
            </a:r>
          </a:p>
          <a:p>
            <a:pPr>
              <a:buFont typeface="Wingdings" charset="2"/>
              <a:buChar char="§"/>
            </a:pPr>
            <a:r>
              <a:rPr lang="en-US" sz="3600" dirty="0">
                <a:solidFill>
                  <a:schemeClr val="tx1">
                    <a:lumMod val="75000"/>
                    <a:lumOff val="25000"/>
                  </a:schemeClr>
                </a:solidFill>
              </a:rPr>
              <a:t>Workforce Entry and Job Search </a:t>
            </a:r>
          </a:p>
          <a:p>
            <a:pPr>
              <a:buFont typeface="Wingdings" charset="2"/>
              <a:buChar char="§"/>
            </a:pPr>
            <a:r>
              <a:rPr lang="en-US" sz="3600" dirty="0">
                <a:solidFill>
                  <a:schemeClr val="tx1">
                    <a:lumMod val="75000"/>
                    <a:lumOff val="25000"/>
                  </a:schemeClr>
                </a:solidFill>
              </a:rPr>
              <a:t>Career Development </a:t>
            </a:r>
            <a:endParaRPr lang="en-US" sz="3400" dirty="0">
              <a:solidFill>
                <a:schemeClr val="tx1">
                  <a:lumMod val="75000"/>
                  <a:lumOff val="25000"/>
                </a:schemeClr>
              </a:solidFill>
            </a:endParaRPr>
          </a:p>
        </p:txBody>
      </p:sp>
    </p:spTree>
    <p:extLst>
      <p:ext uri="{BB962C8B-B14F-4D97-AF65-F5344CB8AC3E}">
        <p14:creationId xmlns:p14="http://schemas.microsoft.com/office/powerpoint/2010/main" val="423412622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PPT_bkg_ss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8096" cy="3437559"/>
          </a:xfrm>
          <a:prstGeom prst="rect">
            <a:avLst/>
          </a:prstGeom>
        </p:spPr>
      </p:pic>
      <p:sp>
        <p:nvSpPr>
          <p:cNvPr id="7"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r>
              <a:rPr lang="en-US" spc="-100" dirty="0">
                <a:solidFill>
                  <a:schemeClr val="bg1">
                    <a:lumMod val="85000"/>
                  </a:schemeClr>
                </a:solidFill>
              </a:rPr>
              <a:t> </a:t>
            </a:r>
          </a:p>
          <a:p>
            <a:pPr>
              <a:lnSpc>
                <a:spcPct val="90000"/>
              </a:lnSpc>
              <a:buFont typeface="Wingdings" panose="05000000000000000000" pitchFamily="2" charset="2"/>
              <a:buChar char="§"/>
            </a:pPr>
            <a:r>
              <a:rPr lang="en-US" sz="3200" spc="-100" dirty="0">
                <a:solidFill>
                  <a:schemeClr val="bg1">
                    <a:lumMod val="85000"/>
                  </a:schemeClr>
                </a:solidFill>
              </a:rPr>
              <a:t>Why is it important to review the job description</a:t>
            </a:r>
            <a:br>
              <a:rPr lang="en-US" sz="3200" spc="-100" dirty="0">
                <a:solidFill>
                  <a:schemeClr val="bg1">
                    <a:lumMod val="85000"/>
                  </a:schemeClr>
                </a:solidFill>
              </a:rPr>
            </a:br>
            <a:r>
              <a:rPr lang="en-US" sz="3200" spc="-100" dirty="0">
                <a:solidFill>
                  <a:schemeClr val="bg1">
                    <a:lumMod val="85000"/>
                  </a:schemeClr>
                </a:solidFill>
              </a:rPr>
              <a:t>prior to the interview? </a:t>
            </a:r>
          </a:p>
          <a:p>
            <a:pPr>
              <a:lnSpc>
                <a:spcPct val="90000"/>
              </a:lnSpc>
              <a:buFont typeface="Wingdings" panose="05000000000000000000" pitchFamily="2" charset="2"/>
              <a:buChar char="§"/>
            </a:pPr>
            <a:r>
              <a:rPr lang="en-US" sz="3200" spc="-100" dirty="0">
                <a:solidFill>
                  <a:schemeClr val="bg1">
                    <a:lumMod val="85000"/>
                  </a:schemeClr>
                </a:solidFill>
              </a:rPr>
              <a:t>What attire is appropriate for an interview?</a:t>
            </a:r>
          </a:p>
        </p:txBody>
      </p:sp>
    </p:spTree>
    <p:extLst>
      <p:ext uri="{BB962C8B-B14F-4D97-AF65-F5344CB8AC3E}">
        <p14:creationId xmlns:p14="http://schemas.microsoft.com/office/powerpoint/2010/main" val="95121999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88825" cy="2743200"/>
          </a:xfrm>
          <a:prstGeom prst="rect">
            <a:avLst/>
          </a:prstGeom>
          <a:gradFill flip="none" rotWithShape="1">
            <a:gsLst>
              <a:gs pos="100000">
                <a:srgbClr val="7C4D95"/>
              </a:gs>
              <a:gs pos="50000">
                <a:srgbClr val="3A115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32A6A"/>
              </a:solidFill>
            </a:endParaRPr>
          </a:p>
        </p:txBody>
      </p:sp>
      <p:sp>
        <p:nvSpPr>
          <p:cNvPr id="5" name="Title 4"/>
          <p:cNvSpPr txBox="1">
            <a:spLocks/>
          </p:cNvSpPr>
          <p:nvPr/>
        </p:nvSpPr>
        <p:spPr>
          <a:xfrm>
            <a:off x="836613" y="0"/>
            <a:ext cx="11352212" cy="27432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spcAft>
                <a:spcPts val="1800"/>
              </a:spcAft>
              <a:buNone/>
              <a:defRPr sz="4800" b="1" kern="1200" spc="-150">
                <a:solidFill>
                  <a:srgbClr val="6F1999"/>
                </a:solidFill>
                <a:latin typeface="Arial" panose="020B0604020202020204" pitchFamily="34" charset="0"/>
                <a:ea typeface="+mj-ea"/>
                <a:cs typeface="Arial" panose="020B0604020202020204" pitchFamily="34" charset="0"/>
              </a:defRPr>
            </a:lvl1pPr>
          </a:lstStyle>
          <a:p>
            <a:pPr>
              <a:lnSpc>
                <a:spcPct val="90000"/>
              </a:lnSpc>
            </a:pPr>
            <a:r>
              <a:rPr lang="en-US" dirty="0">
                <a:solidFill>
                  <a:schemeClr val="bg1">
                    <a:lumMod val="85000"/>
                  </a:schemeClr>
                </a:solidFill>
              </a:rPr>
              <a:t>Career Development</a:t>
            </a:r>
            <a:br>
              <a:rPr lang="en-US" dirty="0">
                <a:solidFill>
                  <a:schemeClr val="bg1">
                    <a:lumMod val="85000"/>
                  </a:schemeClr>
                </a:solidFill>
              </a:rPr>
            </a:br>
            <a:endParaRPr lang="en-US" dirty="0">
              <a:solidFill>
                <a:schemeClr val="bg1">
                  <a:lumMod val="85000"/>
                </a:schemeClr>
              </a:solidFill>
            </a:endParaRPr>
          </a:p>
        </p:txBody>
      </p:sp>
      <p:sp>
        <p:nvSpPr>
          <p:cNvPr id="6" name="Rectangle 5"/>
          <p:cNvSpPr/>
          <p:nvPr/>
        </p:nvSpPr>
        <p:spPr>
          <a:xfrm>
            <a:off x="839788" y="2971800"/>
            <a:ext cx="8226424" cy="2503249"/>
          </a:xfrm>
          <a:prstGeom prst="rect">
            <a:avLst/>
          </a:prstGeom>
        </p:spPr>
        <p:txBody>
          <a:bodyPr wrap="square">
            <a:spAutoFit/>
          </a:bodyPr>
          <a:lstStyle/>
          <a:p>
            <a:pPr marL="548640" lvl="1">
              <a:spcBef>
                <a:spcPts val="0"/>
              </a:spcBef>
              <a:spcAft>
                <a:spcPts val="200"/>
              </a:spcAft>
              <a:buClr>
                <a:schemeClr val="accent2"/>
              </a:buClr>
            </a:pPr>
            <a:r>
              <a:rPr lang="en-US" sz="2800" dirty="0">
                <a:solidFill>
                  <a:schemeClr val="tx1">
                    <a:lumMod val="75000"/>
                    <a:lumOff val="25000"/>
                  </a:schemeClr>
                </a:solidFill>
                <a:latin typeface="Arial "/>
              </a:rPr>
              <a:t>Videos Include: </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After the Interview </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Career Pathing</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Soft Skills for Career Success</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Tips for Money Management </a:t>
            </a:r>
          </a:p>
        </p:txBody>
      </p:sp>
    </p:spTree>
    <p:extLst>
      <p:ext uri="{BB962C8B-B14F-4D97-AF65-F5344CB8AC3E}">
        <p14:creationId xmlns:p14="http://schemas.microsoft.com/office/powerpoint/2010/main" val="134482207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836613" y="1447800"/>
            <a:ext cx="9144000" cy="4663440"/>
            <a:chOff x="836612" y="1676400"/>
            <a:chExt cx="10515601" cy="6019800"/>
          </a:xfrm>
        </p:grpSpPr>
        <p:sp>
          <p:nvSpPr>
            <p:cNvPr id="15" name="Round Same Side Corner Rectangle 14"/>
            <p:cNvSpPr/>
            <p:nvPr/>
          </p:nvSpPr>
          <p:spPr>
            <a:xfrm rot="10800000">
              <a:off x="836612" y="6136973"/>
              <a:ext cx="10515601" cy="1494614"/>
            </a:xfrm>
            <a:prstGeom prst="round2SameRect">
              <a:avLst>
                <a:gd name="adj1" fmla="val 18350"/>
                <a:gd name="adj2"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36614" y="4647528"/>
              <a:ext cx="10515599" cy="149760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6612" y="1676400"/>
              <a:ext cx="10515601" cy="2975005"/>
              <a:chOff x="836612" y="1676400"/>
              <a:chExt cx="10515601" cy="3033497"/>
            </a:xfrm>
          </p:grpSpPr>
          <p:sp>
            <p:nvSpPr>
              <p:cNvPr id="3" name="Round Same Side Corner Rectangle 2"/>
              <p:cNvSpPr/>
              <p:nvPr/>
            </p:nvSpPr>
            <p:spPr>
              <a:xfrm>
                <a:off x="836612" y="1676400"/>
                <a:ext cx="10515601" cy="1524000"/>
              </a:xfrm>
              <a:prstGeom prst="round2SameRect">
                <a:avLst>
                  <a:gd name="adj1" fmla="val 18350"/>
                  <a:gd name="adj2" fmla="val 0"/>
                </a:avLst>
              </a:prstGeom>
              <a:solidFill>
                <a:srgbClr val="3A11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C50"/>
                  </a:solidFill>
                </a:endParaRPr>
              </a:p>
            </p:txBody>
          </p:sp>
          <p:sp>
            <p:nvSpPr>
              <p:cNvPr id="7" name="Rectangle 6"/>
              <p:cNvSpPr/>
              <p:nvPr/>
            </p:nvSpPr>
            <p:spPr>
              <a:xfrm>
                <a:off x="836614" y="3182849"/>
                <a:ext cx="10515599" cy="1527048"/>
              </a:xfrm>
              <a:prstGeom prst="rect">
                <a:avLst/>
              </a:prstGeom>
              <a:solidFill>
                <a:srgbClr val="7C4D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338A"/>
                  </a:solidFill>
                </a:endParaRPr>
              </a:p>
            </p:txBody>
          </p:sp>
        </p:grpSp>
        <p:sp>
          <p:nvSpPr>
            <p:cNvPr id="18" name="Content Placeholder 2"/>
            <p:cNvSpPr txBox="1">
              <a:spLocks/>
            </p:cNvSpPr>
            <p:nvPr/>
          </p:nvSpPr>
          <p:spPr>
            <a:xfrm>
              <a:off x="3427411" y="1676400"/>
              <a:ext cx="7924801" cy="1524000"/>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Follow Up</a:t>
              </a:r>
            </a:p>
          </p:txBody>
        </p:sp>
        <p:sp>
          <p:nvSpPr>
            <p:cNvPr id="19" name="Content Placeholder 2"/>
            <p:cNvSpPr txBox="1">
              <a:spLocks/>
            </p:cNvSpPr>
            <p:nvPr/>
          </p:nvSpPr>
          <p:spPr>
            <a:xfrm>
              <a:off x="3427412" y="3200400"/>
              <a:ext cx="7924801" cy="1447800"/>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Understanding Compensation</a:t>
              </a:r>
            </a:p>
          </p:txBody>
        </p:sp>
        <p:sp>
          <p:nvSpPr>
            <p:cNvPr id="20" name="Content Placeholder 2"/>
            <p:cNvSpPr txBox="1">
              <a:spLocks/>
            </p:cNvSpPr>
            <p:nvPr/>
          </p:nvSpPr>
          <p:spPr>
            <a:xfrm>
              <a:off x="3427412" y="4648200"/>
              <a:ext cx="7924800" cy="1524000"/>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How to Prepare for Your First Day on the Job</a:t>
              </a:r>
            </a:p>
          </p:txBody>
        </p:sp>
        <p:sp>
          <p:nvSpPr>
            <p:cNvPr id="21" name="Content Placeholder 2"/>
            <p:cNvSpPr txBox="1">
              <a:spLocks/>
            </p:cNvSpPr>
            <p:nvPr/>
          </p:nvSpPr>
          <p:spPr>
            <a:xfrm>
              <a:off x="3427413" y="6172200"/>
              <a:ext cx="7924800" cy="1524000"/>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Documents You’ll Need</a:t>
              </a:r>
            </a:p>
          </p:txBody>
        </p:sp>
      </p:grpSp>
      <p:sp>
        <p:nvSpPr>
          <p:cNvPr id="2" name="Title 1"/>
          <p:cNvSpPr>
            <a:spLocks noGrp="1"/>
          </p:cNvSpPr>
          <p:nvPr>
            <p:ph type="title" idx="4294967295"/>
          </p:nvPr>
        </p:nvSpPr>
        <p:spPr>
          <a:xfrm>
            <a:off x="836613" y="0"/>
            <a:ext cx="11352212" cy="1143000"/>
          </a:xfrm>
        </p:spPr>
        <p:txBody>
          <a:bodyPr lIns="0" tIns="0" rIns="0" bIns="0"/>
          <a:lstStyle/>
          <a:p>
            <a:r>
              <a:rPr lang="en-US" dirty="0">
                <a:solidFill>
                  <a:srgbClr val="432A6A"/>
                </a:solidFill>
              </a:rPr>
              <a:t>After the Interview</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812" y="1344168"/>
            <a:ext cx="1371600" cy="1371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0954" y="2478024"/>
            <a:ext cx="1371600" cy="1371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6666" y="3621024"/>
            <a:ext cx="1417320" cy="14173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7612" y="4745736"/>
            <a:ext cx="1508760" cy="1508760"/>
          </a:xfrm>
          <a:prstGeom prst="rect">
            <a:avLst/>
          </a:prstGeom>
        </p:spPr>
      </p:pic>
    </p:spTree>
    <p:extLst>
      <p:ext uri="{BB962C8B-B14F-4D97-AF65-F5344CB8AC3E}">
        <p14:creationId xmlns:p14="http://schemas.microsoft.com/office/powerpoint/2010/main" val="399933107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bkg_v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700" y="609600"/>
            <a:ext cx="9125712" cy="5397234"/>
          </a:xfrm>
          <a:prstGeom prst="rect">
            <a:avLst/>
          </a:prstGeom>
        </p:spPr>
      </p:pic>
      <p:grpSp>
        <p:nvGrpSpPr>
          <p:cNvPr id="3" name="Group 2"/>
          <p:cNvGrpSpPr/>
          <p:nvPr/>
        </p:nvGrpSpPr>
        <p:grpSpPr>
          <a:xfrm>
            <a:off x="813816" y="2898648"/>
            <a:ext cx="10515600" cy="969264"/>
            <a:chOff x="813816" y="2971800"/>
            <a:chExt cx="10515600" cy="969264"/>
          </a:xfrm>
        </p:grpSpPr>
        <p:sp>
          <p:nvSpPr>
            <p:cNvPr id="13" name="Rounded Rectangle 12"/>
            <p:cNvSpPr/>
            <p:nvPr/>
          </p:nvSpPr>
          <p:spPr>
            <a:xfrm>
              <a:off x="2665412" y="2971800"/>
              <a:ext cx="6858000" cy="914400"/>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4"/>
            <p:cNvSpPr txBox="1">
              <a:spLocks/>
            </p:cNvSpPr>
            <p:nvPr/>
          </p:nvSpPr>
          <p:spPr>
            <a:xfrm>
              <a:off x="813816" y="3026664"/>
              <a:ext cx="10515600" cy="9144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dirty="0">
                  <a:solidFill>
                    <a:schemeClr val="bg1"/>
                  </a:solidFill>
                </a:rPr>
                <a:t>AFTER THE INTERVIEW</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3050833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PPT_bkg_ss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08"/>
            <a:ext cx="12198096" cy="3437559"/>
          </a:xfrm>
          <a:prstGeom prst="rect">
            <a:avLst/>
          </a:prstGeom>
        </p:spPr>
      </p:pic>
      <p:sp>
        <p:nvSpPr>
          <p:cNvPr id="7"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r>
              <a:rPr lang="en-US" spc="-100" dirty="0">
                <a:solidFill>
                  <a:schemeClr val="bg1">
                    <a:lumMod val="85000"/>
                  </a:schemeClr>
                </a:solidFill>
              </a:rPr>
              <a:t> </a:t>
            </a:r>
          </a:p>
          <a:p>
            <a:pPr>
              <a:lnSpc>
                <a:spcPct val="90000"/>
              </a:lnSpc>
              <a:buFont typeface="Wingdings" panose="05000000000000000000" pitchFamily="2" charset="2"/>
              <a:buChar char="§"/>
            </a:pPr>
            <a:r>
              <a:rPr lang="en-US" sz="3200" spc="-100" dirty="0">
                <a:solidFill>
                  <a:schemeClr val="bg1">
                    <a:lumMod val="85000"/>
                  </a:schemeClr>
                </a:solidFill>
              </a:rPr>
              <a:t>What are the essential details for a follow-up </a:t>
            </a:r>
            <a:br>
              <a:rPr lang="en-US" sz="3200" spc="-100" dirty="0">
                <a:solidFill>
                  <a:schemeClr val="bg1">
                    <a:lumMod val="85000"/>
                  </a:schemeClr>
                </a:solidFill>
              </a:rPr>
            </a:br>
            <a:r>
              <a:rPr lang="en-US" sz="3200" spc="-100" dirty="0">
                <a:solidFill>
                  <a:schemeClr val="bg1">
                    <a:lumMod val="85000"/>
                  </a:schemeClr>
                </a:solidFill>
              </a:rPr>
              <a:t>thank you note? </a:t>
            </a:r>
          </a:p>
          <a:p>
            <a:pPr>
              <a:lnSpc>
                <a:spcPct val="90000"/>
              </a:lnSpc>
              <a:buFont typeface="Wingdings" panose="05000000000000000000" pitchFamily="2" charset="2"/>
              <a:buChar char="§"/>
            </a:pPr>
            <a:r>
              <a:rPr lang="en-US" sz="3200" spc="-100" dirty="0">
                <a:solidFill>
                  <a:schemeClr val="bg1">
                    <a:lumMod val="85000"/>
                  </a:schemeClr>
                </a:solidFill>
              </a:rPr>
              <a:t>What is the difference between hourly and</a:t>
            </a:r>
            <a:br>
              <a:rPr lang="en-US" sz="3200" spc="-100" dirty="0">
                <a:solidFill>
                  <a:schemeClr val="bg1">
                    <a:lumMod val="85000"/>
                  </a:schemeClr>
                </a:solidFill>
              </a:rPr>
            </a:br>
            <a:r>
              <a:rPr lang="en-US" sz="3200" spc="-100" dirty="0">
                <a:solidFill>
                  <a:schemeClr val="bg1">
                    <a:lumMod val="85000"/>
                  </a:schemeClr>
                </a:solidFill>
              </a:rPr>
              <a:t>salary pay? </a:t>
            </a:r>
          </a:p>
        </p:txBody>
      </p:sp>
    </p:spTree>
    <p:extLst>
      <p:ext uri="{BB962C8B-B14F-4D97-AF65-F5344CB8AC3E}">
        <p14:creationId xmlns:p14="http://schemas.microsoft.com/office/powerpoint/2010/main" val="138316578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Same Side Corner Rectangle 14"/>
          <p:cNvSpPr/>
          <p:nvPr/>
        </p:nvSpPr>
        <p:spPr>
          <a:xfrm rot="10800000">
            <a:off x="836612" y="2990088"/>
            <a:ext cx="10515601" cy="1545279"/>
          </a:xfrm>
          <a:prstGeom prst="round2SameRect">
            <a:avLst>
              <a:gd name="adj1" fmla="val 1835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 Same Side Corner Rectangle 2"/>
          <p:cNvSpPr/>
          <p:nvPr/>
        </p:nvSpPr>
        <p:spPr>
          <a:xfrm>
            <a:off x="836612" y="1447800"/>
            <a:ext cx="10515601" cy="1545279"/>
          </a:xfrm>
          <a:prstGeom prst="round2SameRect">
            <a:avLst>
              <a:gd name="adj1" fmla="val 18350"/>
              <a:gd name="adj2" fmla="val 0"/>
            </a:avLst>
          </a:prstGeom>
          <a:solidFill>
            <a:srgbClr val="3A11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C50"/>
              </a:solidFill>
            </a:endParaRPr>
          </a:p>
        </p:txBody>
      </p:sp>
      <p:sp>
        <p:nvSpPr>
          <p:cNvPr id="18" name="Content Placeholder 2"/>
          <p:cNvSpPr txBox="1">
            <a:spLocks/>
          </p:cNvSpPr>
          <p:nvPr/>
        </p:nvSpPr>
        <p:spPr>
          <a:xfrm>
            <a:off x="3427411" y="1447800"/>
            <a:ext cx="7924801" cy="1575661"/>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Hard &amp; Soft Skills</a:t>
            </a:r>
          </a:p>
        </p:txBody>
      </p:sp>
      <p:sp>
        <p:nvSpPr>
          <p:cNvPr id="19" name="Content Placeholder 2"/>
          <p:cNvSpPr txBox="1">
            <a:spLocks/>
          </p:cNvSpPr>
          <p:nvPr/>
        </p:nvSpPr>
        <p:spPr>
          <a:xfrm>
            <a:off x="3427412" y="3023461"/>
            <a:ext cx="7924801" cy="1496878"/>
          </a:xfrm>
          <a:prstGeom prst="rect">
            <a:avLst/>
          </a:prstGeom>
        </p:spPr>
        <p:txBody>
          <a:bodyPr vert="horz" lIns="0" tIns="0" rIns="0" bIns="0" numCol="1" spcCol="118872" rtlCol="0" anchor="ctr">
            <a:no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600" b="1" spc="-50" dirty="0">
                <a:solidFill>
                  <a:schemeClr val="bg1"/>
                </a:solidFill>
              </a:rPr>
              <a:t>Setting Career Goals</a:t>
            </a:r>
          </a:p>
        </p:txBody>
      </p:sp>
      <p:sp>
        <p:nvSpPr>
          <p:cNvPr id="2" name="Title 1"/>
          <p:cNvSpPr>
            <a:spLocks noGrp="1"/>
          </p:cNvSpPr>
          <p:nvPr>
            <p:ph type="title" idx="4294967295"/>
          </p:nvPr>
        </p:nvSpPr>
        <p:spPr>
          <a:xfrm>
            <a:off x="836613" y="0"/>
            <a:ext cx="11352212" cy="1143000"/>
          </a:xfrm>
        </p:spPr>
        <p:txBody>
          <a:bodyPr lIns="0" tIns="0" rIns="0" bIns="0"/>
          <a:lstStyle/>
          <a:p>
            <a:r>
              <a:rPr lang="en-US" spc="-300" dirty="0">
                <a:solidFill>
                  <a:srgbClr val="432A6A"/>
                </a:solidFill>
              </a:rPr>
              <a:t>Career </a:t>
            </a:r>
            <a:r>
              <a:rPr lang="en-US" spc="-300" dirty="0" err="1">
                <a:solidFill>
                  <a:srgbClr val="432A6A"/>
                </a:solidFill>
              </a:rPr>
              <a:t>Pathing</a:t>
            </a:r>
            <a:endParaRPr lang="en-US" dirty="0">
              <a:solidFill>
                <a:srgbClr val="432A6A"/>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5407" y="1676400"/>
            <a:ext cx="1068409" cy="10684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612" y="2971800"/>
            <a:ext cx="1508760" cy="1508760"/>
          </a:xfrm>
          <a:prstGeom prst="rect">
            <a:avLst/>
          </a:prstGeom>
        </p:spPr>
      </p:pic>
    </p:spTree>
    <p:extLst>
      <p:ext uri="{BB962C8B-B14F-4D97-AF65-F5344CB8AC3E}">
        <p14:creationId xmlns:p14="http://schemas.microsoft.com/office/powerpoint/2010/main" val="302359296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bkg_v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768" y="603504"/>
            <a:ext cx="9125712" cy="5416306"/>
          </a:xfrm>
          <a:prstGeom prst="rect">
            <a:avLst/>
          </a:prstGeom>
        </p:spPr>
      </p:pic>
      <p:grpSp>
        <p:nvGrpSpPr>
          <p:cNvPr id="2" name="Group 1"/>
          <p:cNvGrpSpPr/>
          <p:nvPr/>
        </p:nvGrpSpPr>
        <p:grpSpPr>
          <a:xfrm>
            <a:off x="836613" y="2898648"/>
            <a:ext cx="10528299" cy="969264"/>
            <a:chOff x="836613" y="2971800"/>
            <a:chExt cx="10528299" cy="969264"/>
          </a:xfrm>
        </p:grpSpPr>
        <p:sp>
          <p:nvSpPr>
            <p:cNvPr id="9" name="Rounded Rectangle 8"/>
            <p:cNvSpPr/>
            <p:nvPr/>
          </p:nvSpPr>
          <p:spPr>
            <a:xfrm>
              <a:off x="2665412" y="2971800"/>
              <a:ext cx="6858000" cy="914400"/>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836613" y="3026664"/>
              <a:ext cx="10528299" cy="9144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spc="-100" dirty="0">
                  <a:solidFill>
                    <a:schemeClr val="bg1"/>
                  </a:solidFill>
                </a:rPr>
                <a:t>CAREER PATHING</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821556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PPT_bkg_v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8096" cy="3437559"/>
          </a:xfrm>
          <a:prstGeom prst="rect">
            <a:avLst/>
          </a:prstGeom>
        </p:spPr>
      </p:pic>
      <p:sp>
        <p:nvSpPr>
          <p:cNvPr id="7"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r>
              <a:rPr lang="en-US" spc="-100" dirty="0">
                <a:solidFill>
                  <a:schemeClr val="bg1">
                    <a:lumMod val="85000"/>
                  </a:schemeClr>
                </a:solidFill>
              </a:rPr>
              <a:t> </a:t>
            </a:r>
          </a:p>
          <a:p>
            <a:pPr>
              <a:lnSpc>
                <a:spcPct val="90000"/>
              </a:lnSpc>
              <a:buFont typeface="Wingdings" panose="05000000000000000000" pitchFamily="2" charset="2"/>
              <a:buChar char="§"/>
            </a:pPr>
            <a:r>
              <a:rPr lang="en-US" sz="3200" spc="-100" dirty="0">
                <a:solidFill>
                  <a:schemeClr val="bg1">
                    <a:lumMod val="85000"/>
                  </a:schemeClr>
                </a:solidFill>
              </a:rPr>
              <a:t>How are your soft skills demonstrated to a potential employer throughout the job application process?</a:t>
            </a:r>
          </a:p>
          <a:p>
            <a:pPr>
              <a:lnSpc>
                <a:spcPct val="90000"/>
              </a:lnSpc>
              <a:buFont typeface="Wingdings" panose="05000000000000000000" pitchFamily="2" charset="2"/>
              <a:buChar char="§"/>
            </a:pPr>
            <a:r>
              <a:rPr lang="en-US" sz="3200" spc="-100" dirty="0">
                <a:solidFill>
                  <a:schemeClr val="bg1">
                    <a:lumMod val="85000"/>
                  </a:schemeClr>
                </a:solidFill>
              </a:rPr>
              <a:t>Who can help review your career path action plan? </a:t>
            </a:r>
          </a:p>
        </p:txBody>
      </p:sp>
    </p:spTree>
    <p:extLst>
      <p:ext uri="{BB962C8B-B14F-4D97-AF65-F5344CB8AC3E}">
        <p14:creationId xmlns:p14="http://schemas.microsoft.com/office/powerpoint/2010/main" val="1301576852"/>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793" b="5595"/>
          <a:stretch/>
        </p:blipFill>
        <p:spPr>
          <a:xfrm>
            <a:off x="1522412" y="609601"/>
            <a:ext cx="9144000" cy="5410200"/>
          </a:xfrm>
          <a:prstGeom prst="rect">
            <a:avLst/>
          </a:prstGeom>
        </p:spPr>
      </p:pic>
      <p:grpSp>
        <p:nvGrpSpPr>
          <p:cNvPr id="2" name="Group 1"/>
          <p:cNvGrpSpPr/>
          <p:nvPr/>
        </p:nvGrpSpPr>
        <p:grpSpPr>
          <a:xfrm>
            <a:off x="1979611" y="3124200"/>
            <a:ext cx="8305800" cy="1143000"/>
            <a:chOff x="2602495" y="3630648"/>
            <a:chExt cx="6858000" cy="1981366"/>
          </a:xfrm>
        </p:grpSpPr>
        <p:sp>
          <p:nvSpPr>
            <p:cNvPr id="9" name="Rounded Rectangle 8"/>
            <p:cNvSpPr/>
            <p:nvPr/>
          </p:nvSpPr>
          <p:spPr>
            <a:xfrm>
              <a:off x="2602495" y="3630648"/>
              <a:ext cx="6858000" cy="1978152"/>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2647237" y="3883214"/>
              <a:ext cx="6705600" cy="17288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spc="-100" dirty="0">
                  <a:solidFill>
                    <a:schemeClr val="bg1"/>
                  </a:solidFill>
                </a:rPr>
                <a:t>Soft Skills for Career Success </a:t>
              </a:r>
            </a:p>
          </p:txBody>
        </p:sp>
      </p:grpSp>
      <p:sp>
        <p:nvSpPr>
          <p:cNvPr id="11" name="Subtitle 6"/>
          <p:cNvSpPr txBox="1">
            <a:spLocks/>
          </p:cNvSpPr>
          <p:nvPr/>
        </p:nvSpPr>
        <p:spPr>
          <a:xfrm>
            <a:off x="760412" y="54864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7000310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7805" b="47187"/>
          <a:stretch/>
        </p:blipFill>
        <p:spPr>
          <a:xfrm>
            <a:off x="9080" y="-228600"/>
            <a:ext cx="12170664" cy="3657600"/>
          </a:xfrm>
          <a:prstGeom prst="rect">
            <a:avLst/>
          </a:prstGeom>
        </p:spPr>
      </p:pic>
      <p:sp>
        <p:nvSpPr>
          <p:cNvPr id="8"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r>
              <a:rPr lang="en-US" spc="-100" dirty="0">
                <a:solidFill>
                  <a:schemeClr val="bg1">
                    <a:lumMod val="85000"/>
                  </a:schemeClr>
                </a:solidFill>
              </a:rPr>
              <a:t> </a:t>
            </a:r>
          </a:p>
          <a:p>
            <a:pPr>
              <a:lnSpc>
                <a:spcPct val="90000"/>
              </a:lnSpc>
              <a:buFont typeface="Wingdings" panose="05000000000000000000" pitchFamily="2" charset="2"/>
              <a:buChar char="§"/>
            </a:pPr>
            <a:r>
              <a:rPr lang="en-US" sz="3200" spc="-100" dirty="0">
                <a:solidFill>
                  <a:schemeClr val="bg1">
                    <a:lumMod val="85000"/>
                  </a:schemeClr>
                </a:solidFill>
              </a:rPr>
              <a:t>How important is your ability to communicate with others in the workplace? </a:t>
            </a:r>
          </a:p>
          <a:p>
            <a:pPr>
              <a:lnSpc>
                <a:spcPct val="90000"/>
              </a:lnSpc>
              <a:buFont typeface="Wingdings" panose="05000000000000000000" pitchFamily="2" charset="2"/>
              <a:buChar char="§"/>
            </a:pPr>
            <a:r>
              <a:rPr lang="en-US" sz="3200" spc="-100" dirty="0">
                <a:solidFill>
                  <a:schemeClr val="bg1">
                    <a:lumMod val="85000"/>
                  </a:schemeClr>
                </a:solidFill>
              </a:rPr>
              <a:t>What role does flexibility play in the workplace?</a:t>
            </a:r>
          </a:p>
        </p:txBody>
      </p:sp>
    </p:spTree>
    <p:extLst>
      <p:ext uri="{BB962C8B-B14F-4D97-AF65-F5344CB8AC3E}">
        <p14:creationId xmlns:p14="http://schemas.microsoft.com/office/powerpoint/2010/main" val="362930198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78398931"/>
              </p:ext>
            </p:extLst>
          </p:nvPr>
        </p:nvGraphicFramePr>
        <p:xfrm>
          <a:off x="1674812" y="457200"/>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55168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750" b="7500"/>
          <a:stretch/>
        </p:blipFill>
        <p:spPr>
          <a:xfrm>
            <a:off x="1522412" y="609600"/>
            <a:ext cx="9144000" cy="5410200"/>
          </a:xfrm>
          <a:prstGeom prst="rect">
            <a:avLst/>
          </a:prstGeom>
        </p:spPr>
      </p:pic>
      <p:grpSp>
        <p:nvGrpSpPr>
          <p:cNvPr id="2" name="Group 1"/>
          <p:cNvGrpSpPr/>
          <p:nvPr/>
        </p:nvGrpSpPr>
        <p:grpSpPr>
          <a:xfrm>
            <a:off x="2055812" y="3153595"/>
            <a:ext cx="8305800" cy="1037405"/>
            <a:chOff x="2665412" y="3653675"/>
            <a:chExt cx="6858000" cy="1978152"/>
          </a:xfrm>
        </p:grpSpPr>
        <p:sp>
          <p:nvSpPr>
            <p:cNvPr id="9" name="Rounded Rectangle 8"/>
            <p:cNvSpPr/>
            <p:nvPr/>
          </p:nvSpPr>
          <p:spPr>
            <a:xfrm>
              <a:off x="2665412" y="3653675"/>
              <a:ext cx="6858000" cy="1978152"/>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2741612" y="3860940"/>
              <a:ext cx="6705600" cy="17288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600" spc="-100" dirty="0">
                  <a:solidFill>
                    <a:schemeClr val="bg1"/>
                  </a:solidFill>
                </a:rPr>
                <a:t>Tips for Money Management </a:t>
              </a:r>
            </a:p>
          </p:txBody>
        </p:sp>
      </p:grpSp>
      <p:sp>
        <p:nvSpPr>
          <p:cNvPr id="11" name="Subtitle 6"/>
          <p:cNvSpPr txBox="1">
            <a:spLocks/>
          </p:cNvSpPr>
          <p:nvPr/>
        </p:nvSpPr>
        <p:spPr>
          <a:xfrm>
            <a:off x="760412" y="54864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2082842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Subtitle 4"/>
          <p:cNvSpPr txBox="1">
            <a:spLocks/>
          </p:cNvSpPr>
          <p:nvPr/>
        </p:nvSpPr>
        <p:spPr>
          <a:xfrm>
            <a:off x="379412" y="3437558"/>
            <a:ext cx="10287000" cy="3344241"/>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r>
              <a:rPr lang="en-US" spc="-100" dirty="0">
                <a:solidFill>
                  <a:schemeClr val="bg1">
                    <a:lumMod val="85000"/>
                  </a:schemeClr>
                </a:solidFill>
              </a:rPr>
              <a:t> </a:t>
            </a:r>
          </a:p>
          <a:p>
            <a:pPr>
              <a:lnSpc>
                <a:spcPct val="90000"/>
              </a:lnSpc>
              <a:buFont typeface="Wingdings" panose="05000000000000000000" pitchFamily="2" charset="2"/>
              <a:buChar char="§"/>
            </a:pPr>
            <a:r>
              <a:rPr lang="en-US" sz="3200" spc="-100" dirty="0">
                <a:solidFill>
                  <a:schemeClr val="bg1">
                    <a:lumMod val="85000"/>
                  </a:schemeClr>
                </a:solidFill>
              </a:rPr>
              <a:t>Do you have a living expenses budget? </a:t>
            </a:r>
          </a:p>
          <a:p>
            <a:pPr>
              <a:lnSpc>
                <a:spcPct val="90000"/>
              </a:lnSpc>
              <a:buFont typeface="Wingdings" panose="05000000000000000000" pitchFamily="2" charset="2"/>
              <a:buChar char="§"/>
            </a:pPr>
            <a:r>
              <a:rPr lang="en-US" sz="3200" spc="-100" dirty="0">
                <a:solidFill>
                  <a:schemeClr val="bg1">
                    <a:lumMod val="85000"/>
                  </a:schemeClr>
                </a:solidFill>
              </a:rPr>
              <a:t>How does financial planning impact your career?</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2209" b="38850"/>
          <a:stretch/>
        </p:blipFill>
        <p:spPr>
          <a:xfrm>
            <a:off x="9080" y="-533400"/>
            <a:ext cx="12170664" cy="3970958"/>
          </a:xfrm>
          <a:prstGeom prst="rect">
            <a:avLst/>
          </a:prstGeom>
        </p:spPr>
      </p:pic>
    </p:spTree>
    <p:extLst>
      <p:ext uri="{BB962C8B-B14F-4D97-AF65-F5344CB8AC3E}">
        <p14:creationId xmlns:p14="http://schemas.microsoft.com/office/powerpoint/2010/main" val="2875265494"/>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_bkg_full-sc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0848" cy="6867144"/>
          </a:xfrm>
          <a:prstGeom prst="rect">
            <a:avLst/>
          </a:prstGeom>
        </p:spPr>
      </p:pic>
      <p:sp>
        <p:nvSpPr>
          <p:cNvPr id="2" name="Rounded Rectangle 1"/>
          <p:cNvSpPr/>
          <p:nvPr/>
        </p:nvSpPr>
        <p:spPr>
          <a:xfrm>
            <a:off x="6780212" y="1295400"/>
            <a:ext cx="5867400" cy="4267200"/>
          </a:xfrm>
          <a:prstGeom prst="roundRect">
            <a:avLst>
              <a:gd name="adj" fmla="val 7778"/>
            </a:avLst>
          </a:prstGeom>
          <a:gradFill flip="none" rotWithShape="1">
            <a:gsLst>
              <a:gs pos="50000">
                <a:srgbClr val="3A115D"/>
              </a:gs>
              <a:gs pos="0">
                <a:srgbClr val="7C4D9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txBox="1">
            <a:spLocks/>
          </p:cNvSpPr>
          <p:nvPr/>
        </p:nvSpPr>
        <p:spPr>
          <a:xfrm>
            <a:off x="7008812" y="0"/>
            <a:ext cx="4952999" cy="68580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marL="347663" indent="-347663">
              <a:spcAft>
                <a:spcPts val="1600"/>
              </a:spcAft>
              <a:buSzPct val="75000"/>
              <a:buFont typeface="Wingdings" panose="05000000000000000000" pitchFamily="2" charset="2"/>
              <a:buChar char="§"/>
            </a:pPr>
            <a:r>
              <a:rPr lang="en-US" sz="3400" spc="-100" dirty="0">
                <a:solidFill>
                  <a:schemeClr val="bg1">
                    <a:lumMod val="85000"/>
                  </a:schemeClr>
                </a:solidFill>
              </a:rPr>
              <a:t>Job Trends</a:t>
            </a:r>
          </a:p>
          <a:p>
            <a:pPr marL="347663" indent="-347663">
              <a:spcAft>
                <a:spcPts val="1600"/>
              </a:spcAft>
              <a:buSzPct val="75000"/>
              <a:buFont typeface="Wingdings" panose="05000000000000000000" pitchFamily="2" charset="2"/>
              <a:buChar char="§"/>
            </a:pPr>
            <a:r>
              <a:rPr lang="en-US" sz="3400" spc="-100" dirty="0">
                <a:solidFill>
                  <a:schemeClr val="bg1">
                    <a:lumMod val="85000"/>
                  </a:schemeClr>
                </a:solidFill>
              </a:rPr>
              <a:t>Education Options</a:t>
            </a:r>
          </a:p>
          <a:p>
            <a:pPr marL="347663" indent="-347663">
              <a:spcAft>
                <a:spcPts val="1600"/>
              </a:spcAft>
              <a:buSzPct val="75000"/>
              <a:buFont typeface="Wingdings" panose="05000000000000000000" pitchFamily="2" charset="2"/>
              <a:buChar char="§"/>
            </a:pPr>
            <a:r>
              <a:rPr lang="en-US" sz="3400" spc="-100" dirty="0">
                <a:solidFill>
                  <a:schemeClr val="bg1">
                    <a:lumMod val="85000"/>
                  </a:schemeClr>
                </a:solidFill>
              </a:rPr>
              <a:t>Finding Job Openings</a:t>
            </a:r>
          </a:p>
          <a:p>
            <a:pPr marL="347663" indent="-347663">
              <a:spcAft>
                <a:spcPts val="1600"/>
              </a:spcAft>
              <a:buSzPct val="75000"/>
              <a:buFont typeface="Wingdings" panose="05000000000000000000" pitchFamily="2" charset="2"/>
              <a:buChar char="§"/>
            </a:pPr>
            <a:r>
              <a:rPr lang="en-US" sz="3400" spc="-100" dirty="0">
                <a:solidFill>
                  <a:schemeClr val="bg1">
                    <a:lumMod val="85000"/>
                  </a:schemeClr>
                </a:solidFill>
              </a:rPr>
              <a:t>Résumés</a:t>
            </a:r>
          </a:p>
          <a:p>
            <a:pPr marL="347663" indent="-347663">
              <a:spcAft>
                <a:spcPts val="1600"/>
              </a:spcAft>
              <a:buSzPct val="75000"/>
              <a:buFont typeface="Wingdings" panose="05000000000000000000" pitchFamily="2" charset="2"/>
              <a:buChar char="§"/>
            </a:pPr>
            <a:r>
              <a:rPr lang="en-US" sz="3400" spc="-100" dirty="0">
                <a:solidFill>
                  <a:schemeClr val="bg1">
                    <a:lumMod val="85000"/>
                  </a:schemeClr>
                </a:solidFill>
              </a:rPr>
              <a:t>Interviews</a:t>
            </a:r>
          </a:p>
          <a:p>
            <a:pPr marL="347663" indent="-347663">
              <a:spcAft>
                <a:spcPts val="1600"/>
              </a:spcAft>
              <a:buSzPct val="75000"/>
              <a:buFont typeface="Wingdings" panose="05000000000000000000" pitchFamily="2" charset="2"/>
              <a:buChar char="§"/>
            </a:pPr>
            <a:r>
              <a:rPr lang="en-US" sz="3400" spc="-100" dirty="0">
                <a:solidFill>
                  <a:schemeClr val="bg1">
                    <a:lumMod val="85000"/>
                  </a:schemeClr>
                </a:solidFill>
              </a:rPr>
              <a:t>Career Planning</a:t>
            </a:r>
          </a:p>
        </p:txBody>
      </p:sp>
    </p:spTree>
    <p:extLst>
      <p:ext uri="{BB962C8B-B14F-4D97-AF65-F5344CB8AC3E}">
        <p14:creationId xmlns:p14="http://schemas.microsoft.com/office/powerpoint/2010/main" val="279754165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_bkg_v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986" y="609600"/>
            <a:ext cx="9125712" cy="5416306"/>
          </a:xfrm>
          <a:prstGeom prst="rect">
            <a:avLst/>
          </a:prstGeom>
        </p:spPr>
      </p:pic>
      <p:grpSp>
        <p:nvGrpSpPr>
          <p:cNvPr id="2" name="Group 1"/>
          <p:cNvGrpSpPr/>
          <p:nvPr/>
        </p:nvGrpSpPr>
        <p:grpSpPr>
          <a:xfrm>
            <a:off x="813816" y="2898648"/>
            <a:ext cx="10528299" cy="969264"/>
            <a:chOff x="813816" y="2898648"/>
            <a:chExt cx="10528299" cy="969264"/>
          </a:xfrm>
        </p:grpSpPr>
        <p:sp>
          <p:nvSpPr>
            <p:cNvPr id="9" name="Rounded Rectangle 8"/>
            <p:cNvSpPr/>
            <p:nvPr/>
          </p:nvSpPr>
          <p:spPr>
            <a:xfrm>
              <a:off x="2360612" y="2898648"/>
              <a:ext cx="7467600" cy="914400"/>
            </a:xfrm>
            <a:prstGeom prst="roundRect">
              <a:avLst/>
            </a:prstGeom>
            <a:gradFill flip="none" rotWithShape="1">
              <a:gsLst>
                <a:gs pos="50000">
                  <a:srgbClr val="3A115D"/>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813816" y="2953512"/>
              <a:ext cx="10528299" cy="914400"/>
            </a:xfrm>
            <a:prstGeom prst="rect">
              <a:avLst/>
            </a:prstGeom>
          </p:spPr>
          <p:txBody>
            <a:bodyPr vert="horz" lIns="0" tIns="0" rIns="0" bIns="0" rtlCol="0" anchor="ctr">
              <a:noAutofit/>
            </a:bodyPr>
            <a:lstStyle>
              <a:lvl1pPr algn="l" defTabSz="914400" rtl="0" eaLnBrk="1" latinLnBrk="0" hangingPunct="1">
                <a:lnSpc>
                  <a:spcPct val="80000"/>
                </a:lnSpc>
                <a:spcBef>
                  <a:spcPct val="0"/>
                </a:spcBef>
                <a:spcAft>
                  <a:spcPts val="1800"/>
                </a:spcAft>
                <a:buNone/>
                <a:defRPr sz="5600" b="1" kern="1200" spc="-150">
                  <a:solidFill>
                    <a:schemeClr val="accent4"/>
                  </a:solidFill>
                  <a:latin typeface="Arial" panose="020B0604020202020204" pitchFamily="34" charset="0"/>
                  <a:ea typeface="+mj-ea"/>
                  <a:cs typeface="Arial" panose="020B0604020202020204" pitchFamily="34" charset="0"/>
                </a:defRPr>
              </a:lvl1pPr>
            </a:lstStyle>
            <a:p>
              <a:pPr algn="ctr">
                <a:spcAft>
                  <a:spcPts val="0"/>
                </a:spcAft>
              </a:pPr>
              <a:r>
                <a:rPr lang="en-US" sz="4800" spc="-100" dirty="0">
                  <a:solidFill>
                    <a:schemeClr val="bg1"/>
                  </a:solidFill>
                </a:rPr>
                <a:t>JOB GENIUS SUMMARY</a:t>
              </a:r>
            </a:p>
          </p:txBody>
        </p:sp>
      </p:grpSp>
      <p:sp>
        <p:nvSpPr>
          <p:cNvPr id="11" name="Subtitle 6"/>
          <p:cNvSpPr txBox="1">
            <a:spLocks/>
          </p:cNvSpPr>
          <p:nvPr/>
        </p:nvSpPr>
        <p:spPr>
          <a:xfrm>
            <a:off x="836613" y="5562600"/>
            <a:ext cx="10515600" cy="1295400"/>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dirty="0"/>
          </a:p>
          <a:p>
            <a:pPr marL="0" indent="0" algn="ctr">
              <a:buNone/>
            </a:pPr>
            <a:r>
              <a:rPr lang="en-US" sz="2400" b="1" spc="-150" dirty="0">
                <a:solidFill>
                  <a:srgbClr val="3A115D"/>
                </a:solidFill>
                <a:hlinkClick r:id="rId4"/>
              </a:rPr>
              <a:t>Link to Video</a:t>
            </a:r>
            <a:endParaRPr lang="en-US" sz="2400" b="1" spc="-150" dirty="0">
              <a:solidFill>
                <a:srgbClr val="3A115D"/>
              </a:solidFill>
            </a:endParaRPr>
          </a:p>
        </p:txBody>
      </p:sp>
    </p:spTree>
    <p:extLst>
      <p:ext uri="{BB962C8B-B14F-4D97-AF65-F5344CB8AC3E}">
        <p14:creationId xmlns:p14="http://schemas.microsoft.com/office/powerpoint/2010/main" val="2802232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PPT_bkg_ss7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8096" cy="3428036"/>
          </a:xfrm>
          <a:prstGeom prst="rect">
            <a:avLst/>
          </a:prstGeom>
        </p:spPr>
      </p:pic>
      <p:sp>
        <p:nvSpPr>
          <p:cNvPr id="7" name="Subtitle 4"/>
          <p:cNvSpPr txBox="1">
            <a:spLocks/>
          </p:cNvSpPr>
          <p:nvPr/>
        </p:nvSpPr>
        <p:spPr>
          <a:xfrm>
            <a:off x="379412" y="3437559"/>
            <a:ext cx="10287000" cy="2582242"/>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Aft>
                <a:spcPts val="800"/>
              </a:spcAft>
              <a:buSzPct val="75000"/>
              <a:buFont typeface="Arial" panose="020B0604020202020204" pitchFamily="34" charset="0"/>
              <a:buNone/>
            </a:pPr>
            <a:r>
              <a:rPr lang="en-US" sz="4000" spc="-100" dirty="0">
                <a:solidFill>
                  <a:schemeClr val="bg1">
                    <a:lumMod val="85000"/>
                  </a:schemeClr>
                </a:solidFill>
                <a:latin typeface="Arial Black" panose="020B0A04020102020204" pitchFamily="34" charset="0"/>
              </a:rPr>
              <a:t>DISCUSSION:</a:t>
            </a:r>
            <a:r>
              <a:rPr lang="en-US" spc="-100" dirty="0">
                <a:solidFill>
                  <a:schemeClr val="bg1">
                    <a:lumMod val="85000"/>
                  </a:schemeClr>
                </a:solidFill>
              </a:rPr>
              <a:t> </a:t>
            </a:r>
          </a:p>
          <a:p>
            <a:pPr>
              <a:lnSpc>
                <a:spcPct val="90000"/>
              </a:lnSpc>
              <a:buFont typeface="Wingdings" panose="05000000000000000000" pitchFamily="2" charset="2"/>
              <a:buChar char="§"/>
            </a:pPr>
            <a:r>
              <a:rPr lang="en-US" sz="3200" spc="-100" dirty="0">
                <a:solidFill>
                  <a:schemeClr val="bg1">
                    <a:lumMod val="85000"/>
                  </a:schemeClr>
                </a:solidFill>
              </a:rPr>
              <a:t>Which part of the job search and hiring process</a:t>
            </a:r>
            <a:br>
              <a:rPr lang="en-US" sz="3200" spc="-100" dirty="0">
                <a:solidFill>
                  <a:schemeClr val="bg1">
                    <a:lumMod val="85000"/>
                  </a:schemeClr>
                </a:solidFill>
              </a:rPr>
            </a:br>
            <a:r>
              <a:rPr lang="en-US" sz="3200" spc="-100" dirty="0">
                <a:solidFill>
                  <a:schemeClr val="bg1">
                    <a:lumMod val="85000"/>
                  </a:schemeClr>
                </a:solidFill>
              </a:rPr>
              <a:t>is easiest for you to influence? </a:t>
            </a:r>
          </a:p>
        </p:txBody>
      </p:sp>
    </p:spTree>
    <p:extLst>
      <p:ext uri="{BB962C8B-B14F-4D97-AF65-F5344CB8AC3E}">
        <p14:creationId xmlns:p14="http://schemas.microsoft.com/office/powerpoint/2010/main" val="2105415868"/>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08012" y="762000"/>
            <a:ext cx="3991777" cy="5257800"/>
          </a:xfrm>
          <a:prstGeom prst="rect">
            <a:avLst/>
          </a:prstGeom>
          <a:effectLst>
            <a:outerShdw blurRad="50800" dist="38100" dir="5400000" algn="t" rotWithShape="0">
              <a:prstClr val="black">
                <a:alpha val="40000"/>
              </a:prstClr>
            </a:outerShdw>
          </a:effectLst>
        </p:spPr>
      </p:pic>
      <p:sp>
        <p:nvSpPr>
          <p:cNvPr id="3" name="Rectangle 2"/>
          <p:cNvSpPr/>
          <p:nvPr/>
        </p:nvSpPr>
        <p:spPr>
          <a:xfrm>
            <a:off x="5030787" y="1003518"/>
            <a:ext cx="6092825" cy="3600986"/>
          </a:xfrm>
          <a:prstGeom prst="rect">
            <a:avLst/>
          </a:prstGeom>
        </p:spPr>
        <p:txBody>
          <a:bodyPr>
            <a:spAutoFit/>
          </a:bodyPr>
          <a:lstStyle/>
          <a:p>
            <a:pPr>
              <a:spcAft>
                <a:spcPts val="1600"/>
              </a:spcAft>
              <a:buSzPct val="75000"/>
            </a:pPr>
            <a:r>
              <a:rPr lang="en-US" sz="4800" b="1" spc="-100" dirty="0">
                <a:solidFill>
                  <a:srgbClr val="432A6A"/>
                </a:solidFill>
              </a:rPr>
              <a:t>Parent Guide</a:t>
            </a:r>
          </a:p>
          <a:p>
            <a:pPr marL="347663" indent="-347663">
              <a:spcAft>
                <a:spcPts val="1600"/>
              </a:spcAft>
              <a:buSzPct val="75000"/>
              <a:buFont typeface="Wingdings" panose="05000000000000000000" pitchFamily="2" charset="2"/>
              <a:buChar char="§"/>
            </a:pPr>
            <a:r>
              <a:rPr lang="en-US" sz="2800" spc="-100" dirty="0">
                <a:solidFill>
                  <a:schemeClr val="tx1">
                    <a:lumMod val="75000"/>
                    <a:lumOff val="25000"/>
                  </a:schemeClr>
                </a:solidFill>
              </a:rPr>
              <a:t>Tips for parents or guardians and the purpose of each video</a:t>
            </a:r>
          </a:p>
          <a:p>
            <a:pPr marL="347663" indent="-347663">
              <a:spcAft>
                <a:spcPts val="1600"/>
              </a:spcAft>
              <a:buSzPct val="75000"/>
              <a:buFont typeface="Wingdings" panose="05000000000000000000" pitchFamily="2" charset="2"/>
              <a:buChar char="§"/>
            </a:pPr>
            <a:r>
              <a:rPr lang="en-US" sz="2800" spc="-100" dirty="0">
                <a:solidFill>
                  <a:schemeClr val="tx1">
                    <a:lumMod val="75000"/>
                    <a:lumOff val="25000"/>
                  </a:schemeClr>
                </a:solidFill>
              </a:rPr>
              <a:t>Discussion questions for each video </a:t>
            </a:r>
          </a:p>
          <a:p>
            <a:pPr marL="347663" indent="-347663">
              <a:spcAft>
                <a:spcPts val="1600"/>
              </a:spcAft>
              <a:buSzPct val="75000"/>
              <a:buFont typeface="Wingdings" panose="05000000000000000000" pitchFamily="2" charset="2"/>
              <a:buChar char="§"/>
            </a:pPr>
            <a:r>
              <a:rPr lang="en-US" sz="2800" spc="-100" dirty="0">
                <a:solidFill>
                  <a:schemeClr val="tx1">
                    <a:lumMod val="75000"/>
                    <a:lumOff val="25000"/>
                  </a:schemeClr>
                </a:solidFill>
              </a:rPr>
              <a:t>Download via </a:t>
            </a:r>
            <a:r>
              <a:rPr lang="en-US" sz="2800" spc="-100" dirty="0">
                <a:solidFill>
                  <a:schemeClr val="accent1"/>
                </a:solidFill>
              </a:rPr>
              <a:t>ExpressPros.com/</a:t>
            </a:r>
            <a:r>
              <a:rPr lang="en-US" sz="2800" spc="-100" dirty="0" err="1">
                <a:solidFill>
                  <a:schemeClr val="accent1"/>
                </a:solidFill>
              </a:rPr>
              <a:t>JobGenius</a:t>
            </a:r>
            <a:r>
              <a:rPr lang="en-US" sz="2800" spc="-100" dirty="0">
                <a:solidFill>
                  <a:schemeClr val="accent1"/>
                </a:solidFill>
              </a:rPr>
              <a:t> </a:t>
            </a:r>
          </a:p>
        </p:txBody>
      </p:sp>
    </p:spTree>
    <p:extLst>
      <p:ext uri="{BB962C8B-B14F-4D97-AF65-F5344CB8AC3E}">
        <p14:creationId xmlns:p14="http://schemas.microsoft.com/office/powerpoint/2010/main" val="1915200320"/>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07933"/>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36613" y="4267200"/>
            <a:ext cx="10528300" cy="228600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spcAft>
                <a:spcPts val="1800"/>
              </a:spcAft>
              <a:buNone/>
              <a:defRPr sz="4800" b="1" kern="1200" spc="-150">
                <a:solidFill>
                  <a:schemeClr val="accent4"/>
                </a:solidFill>
                <a:latin typeface="Arial" panose="020B0604020202020204" pitchFamily="34" charset="0"/>
                <a:ea typeface="+mj-ea"/>
                <a:cs typeface="Arial" panose="020B0604020202020204" pitchFamily="34" charset="0"/>
              </a:defRPr>
            </a:lvl1pPr>
          </a:lstStyle>
          <a:p>
            <a:pPr algn="ctr"/>
            <a:r>
              <a:rPr lang="en-US" b="0" spc="0" dirty="0">
                <a:solidFill>
                  <a:schemeClr val="accent2"/>
                </a:solidFill>
              </a:rPr>
              <a:t>ExpressPros.com</a:t>
            </a:r>
          </a:p>
        </p:txBody>
      </p:sp>
      <p:pic>
        <p:nvPicPr>
          <p:cNvPr id="6" name="Picture 5" descr="\\psf\Home\Desktop\EEP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6412" y="2357237"/>
            <a:ext cx="6029714" cy="168136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sf\Home\Desktop\EEP_JG_PPTx\computer_arrow_hand\psd-mouse-cursor-hand-pointer-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4212" y="4648629"/>
            <a:ext cx="3139113" cy="411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577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52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23" presetClass="entr" presetSubtype="32" fill="hold" nodeType="after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p:cTn id="20" dur="500" fill="hold"/>
                                        <p:tgtEl>
                                          <p:spTgt spid="5122"/>
                                        </p:tgtEl>
                                        <p:attrNameLst>
                                          <p:attrName>ppt_w</p:attrName>
                                        </p:attrNameLst>
                                      </p:cBhvr>
                                      <p:tavLst>
                                        <p:tav tm="0">
                                          <p:val>
                                            <p:strVal val="4*#ppt_w"/>
                                          </p:val>
                                        </p:tav>
                                        <p:tav tm="100000">
                                          <p:val>
                                            <p:strVal val="#ppt_w"/>
                                          </p:val>
                                        </p:tav>
                                      </p:tavLst>
                                    </p:anim>
                                    <p:anim calcmode="lin" valueType="num">
                                      <p:cBhvr>
                                        <p:cTn id="21" dur="500" fill="hold"/>
                                        <p:tgtEl>
                                          <p:spTgt spid="51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429000"/>
            <a:ext cx="12188825" cy="3429000"/>
          </a:xfrm>
          <a:prstGeom prst="rect">
            <a:avLst/>
          </a:prstGeom>
          <a:gradFill flip="none" rotWithShape="1">
            <a:gsLst>
              <a:gs pos="75000">
                <a:srgbClr val="432A6A"/>
              </a:gs>
              <a:gs pos="0">
                <a:srgbClr val="7C4D9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498F"/>
              </a:solidFill>
            </a:endParaRPr>
          </a:p>
        </p:txBody>
      </p:sp>
      <p:sp>
        <p:nvSpPr>
          <p:cNvPr id="2" name="Title 1"/>
          <p:cNvSpPr>
            <a:spLocks noGrp="1"/>
          </p:cNvSpPr>
          <p:nvPr>
            <p:ph type="title" idx="4294967295"/>
          </p:nvPr>
        </p:nvSpPr>
        <p:spPr>
          <a:xfrm>
            <a:off x="684212" y="3652157"/>
            <a:ext cx="11123612" cy="3200400"/>
          </a:xfrm>
        </p:spPr>
        <p:txBody>
          <a:bodyPr anchor="ctr">
            <a:normAutofit/>
          </a:bodyPr>
          <a:lstStyle/>
          <a:p>
            <a:pPr algn="ctr">
              <a:lnSpc>
                <a:spcPct val="90000"/>
              </a:lnSpc>
            </a:pPr>
            <a:r>
              <a:rPr lang="en-US" sz="4200" dirty="0">
                <a:solidFill>
                  <a:schemeClr val="bg1">
                    <a:lumMod val="85000"/>
                  </a:schemeClr>
                </a:solidFill>
              </a:rPr>
              <a:t>Help as many people as possible find good jobs by helping as many clients as possible find good people. </a:t>
            </a:r>
          </a:p>
        </p:txBody>
      </p:sp>
      <p:pic>
        <p:nvPicPr>
          <p:cNvPr id="6" name="Picture 5" descr="\\psf\Home\Desktop\EEP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6412" y="1143000"/>
            <a:ext cx="6029714" cy="168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243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212" y="1752600"/>
            <a:ext cx="3036625" cy="3036625"/>
          </a:xfrm>
          <a:prstGeom prst="rect">
            <a:avLst/>
          </a:prstGeom>
          <a:ln>
            <a:noFill/>
          </a:ln>
          <a:effectLst>
            <a:outerShdw blurRad="190500" algn="tl" rotWithShape="0">
              <a:srgbClr val="000000">
                <a:alpha val="70000"/>
              </a:srgbClr>
            </a:outerShdw>
          </a:effectLst>
        </p:spPr>
      </p:pic>
      <p:sp>
        <p:nvSpPr>
          <p:cNvPr id="3" name="Subtitle 6"/>
          <p:cNvSpPr txBox="1">
            <a:spLocks/>
          </p:cNvSpPr>
          <p:nvPr/>
        </p:nvSpPr>
        <p:spPr>
          <a:xfrm>
            <a:off x="455612" y="756082"/>
            <a:ext cx="6858000" cy="4654118"/>
          </a:xfrm>
          <a:prstGeom prst="rect">
            <a:avLst/>
          </a:prstGeom>
        </p:spPr>
        <p:txBody>
          <a:bodyPr vert="horz" lIns="91440" tIns="45720" rIns="91440" bIns="45720" rtlCol="0" anchor="ctr">
            <a:normAutofit fontScale="92500" lnSpcReduction="10000"/>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
            </a:pPr>
            <a:r>
              <a:rPr lang="en-US" sz="3600" dirty="0">
                <a:solidFill>
                  <a:schemeClr val="tx1">
                    <a:lumMod val="75000"/>
                    <a:lumOff val="25000"/>
                  </a:schemeClr>
                </a:solidFill>
              </a:rPr>
              <a:t>90% of high school students are directed to go to college</a:t>
            </a:r>
            <a:br>
              <a:rPr lang="en-US" sz="3600" dirty="0">
                <a:solidFill>
                  <a:schemeClr val="tx1">
                    <a:lumMod val="75000"/>
                    <a:lumOff val="25000"/>
                  </a:schemeClr>
                </a:solidFill>
              </a:rPr>
            </a:br>
            <a:r>
              <a:rPr lang="en-US" sz="3600" dirty="0">
                <a:solidFill>
                  <a:schemeClr val="tx1">
                    <a:lumMod val="75000"/>
                    <a:lumOff val="25000"/>
                  </a:schemeClr>
                </a:solidFill>
              </a:rPr>
              <a:t> </a:t>
            </a:r>
          </a:p>
          <a:p>
            <a:pPr>
              <a:buFont typeface="Wingdings" charset="2"/>
              <a:buChar char="§"/>
            </a:pPr>
            <a:r>
              <a:rPr lang="en-US" sz="3600" dirty="0">
                <a:solidFill>
                  <a:schemeClr val="tx1">
                    <a:lumMod val="75000"/>
                    <a:lumOff val="25000"/>
                  </a:schemeClr>
                </a:solidFill>
              </a:rPr>
              <a:t>Half of all STEM jobs require less than a bachelor’s degree</a:t>
            </a:r>
            <a:br>
              <a:rPr lang="en-US" sz="3600" dirty="0">
                <a:solidFill>
                  <a:schemeClr val="tx1">
                    <a:lumMod val="75000"/>
                    <a:lumOff val="25000"/>
                  </a:schemeClr>
                </a:solidFill>
              </a:rPr>
            </a:br>
            <a:endParaRPr lang="en-US" sz="3600" dirty="0">
              <a:solidFill>
                <a:schemeClr val="tx1">
                  <a:lumMod val="75000"/>
                  <a:lumOff val="25000"/>
                </a:schemeClr>
              </a:solidFill>
            </a:endParaRPr>
          </a:p>
          <a:p>
            <a:pPr>
              <a:buFont typeface="Wingdings" charset="2"/>
              <a:buChar char="§"/>
            </a:pPr>
            <a:r>
              <a:rPr lang="en-US" sz="3600" dirty="0">
                <a:solidFill>
                  <a:schemeClr val="tx1">
                    <a:lumMod val="75000"/>
                    <a:lumOff val="25000"/>
                  </a:schemeClr>
                </a:solidFill>
              </a:rPr>
              <a:t>A postsecondary education  is planned by 88% of career technology education students</a:t>
            </a:r>
            <a:endParaRPr lang="en-US" sz="3400" dirty="0">
              <a:solidFill>
                <a:schemeClr val="tx1">
                  <a:lumMod val="75000"/>
                  <a:lumOff val="25000"/>
                </a:schemeClr>
              </a:solidFill>
            </a:endParaRPr>
          </a:p>
        </p:txBody>
      </p:sp>
    </p:spTree>
    <p:extLst>
      <p:ext uri="{BB962C8B-B14F-4D97-AF65-F5344CB8AC3E}">
        <p14:creationId xmlns:p14="http://schemas.microsoft.com/office/powerpoint/2010/main" val="331539874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3733800" cy="472534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620" y="304800"/>
            <a:ext cx="4073792" cy="48767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27012" y="5389647"/>
            <a:ext cx="8229600" cy="858753"/>
          </a:xfrm>
          <a:prstGeom prst="rect">
            <a:avLst/>
          </a:prstGeom>
        </p:spPr>
        <p:txBody>
          <a:bodyPr/>
          <a:lstStyle>
            <a:lvl1pPr algn="l" defTabSz="914400" rtl="0" eaLnBrk="1" latinLnBrk="0" hangingPunct="1">
              <a:lnSpc>
                <a:spcPct val="80000"/>
              </a:lnSpc>
              <a:spcBef>
                <a:spcPct val="0"/>
              </a:spcBef>
              <a:spcAft>
                <a:spcPts val="1800"/>
              </a:spcAft>
              <a:buNone/>
              <a:defRPr sz="4800" b="1" kern="1200" spc="-150">
                <a:solidFill>
                  <a:srgbClr val="6F1999"/>
                </a:solidFill>
                <a:latin typeface="Arial" panose="020B0604020202020204" pitchFamily="34" charset="0"/>
                <a:ea typeface="+mj-ea"/>
                <a:cs typeface="Arial" panose="020B0604020202020204" pitchFamily="34" charset="0"/>
              </a:defRPr>
            </a:lvl1pPr>
          </a:lstStyle>
          <a:p>
            <a:r>
              <a:rPr lang="en-US" sz="2600" b="0" dirty="0">
                <a:solidFill>
                  <a:schemeClr val="accent3"/>
                </a:solidFill>
                <a:latin typeface="+mn-lt"/>
              </a:rPr>
              <a:t>ExpressPros.com/</a:t>
            </a:r>
            <a:r>
              <a:rPr lang="en-US" sz="2600" b="0" dirty="0" err="1">
                <a:solidFill>
                  <a:schemeClr val="accent3"/>
                </a:solidFill>
                <a:latin typeface="+mn-lt"/>
              </a:rPr>
              <a:t>JobGenius</a:t>
            </a:r>
            <a:r>
              <a:rPr lang="en-US" sz="2600" b="0" dirty="0">
                <a:solidFill>
                  <a:schemeClr val="accent3"/>
                </a:solidFill>
                <a:latin typeface="+mn-lt"/>
              </a:rPr>
              <a:t> </a:t>
            </a:r>
          </a:p>
        </p:txBody>
      </p:sp>
      <p:sp>
        <p:nvSpPr>
          <p:cNvPr id="5" name="Subtitle 6"/>
          <p:cNvSpPr txBox="1">
            <a:spLocks/>
          </p:cNvSpPr>
          <p:nvPr/>
        </p:nvSpPr>
        <p:spPr>
          <a:xfrm>
            <a:off x="227012" y="756082"/>
            <a:ext cx="4570899" cy="4349318"/>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
            </a:pPr>
            <a:r>
              <a:rPr lang="en-US" sz="3200" dirty="0">
                <a:solidFill>
                  <a:schemeClr val="tx1">
                    <a:lumMod val="75000"/>
                    <a:lumOff val="25000"/>
                  </a:schemeClr>
                </a:solidFill>
              </a:rPr>
              <a:t>Free program</a:t>
            </a:r>
          </a:p>
          <a:p>
            <a:pPr>
              <a:buFont typeface="Wingdings" charset="2"/>
              <a:buChar char="§"/>
            </a:pPr>
            <a:r>
              <a:rPr lang="en-US" sz="3200" dirty="0">
                <a:solidFill>
                  <a:schemeClr val="tx1">
                    <a:lumMod val="75000"/>
                    <a:lumOff val="25000"/>
                  </a:schemeClr>
                </a:solidFill>
              </a:rPr>
              <a:t>Worksheets for </a:t>
            </a:r>
            <a:br>
              <a:rPr lang="en-US" sz="3200" dirty="0">
                <a:solidFill>
                  <a:schemeClr val="tx1">
                    <a:lumMod val="75000"/>
                    <a:lumOff val="25000"/>
                  </a:schemeClr>
                </a:solidFill>
              </a:rPr>
            </a:br>
            <a:r>
              <a:rPr lang="en-US" sz="3200" dirty="0">
                <a:solidFill>
                  <a:schemeClr val="tx1">
                    <a:lumMod val="75000"/>
                    <a:lumOff val="25000"/>
                  </a:schemeClr>
                </a:solidFill>
              </a:rPr>
              <a:t>each video</a:t>
            </a:r>
          </a:p>
          <a:p>
            <a:pPr>
              <a:buFont typeface="Wingdings" charset="2"/>
              <a:buChar char="§"/>
            </a:pPr>
            <a:r>
              <a:rPr lang="en-US" sz="3200" dirty="0">
                <a:solidFill>
                  <a:schemeClr val="tx1">
                    <a:lumMod val="75000"/>
                    <a:lumOff val="25000"/>
                  </a:schemeClr>
                </a:solidFill>
              </a:rPr>
              <a:t>Guides for facilitators and parents </a:t>
            </a:r>
          </a:p>
          <a:p>
            <a:pPr>
              <a:buFont typeface="Wingdings" charset="2"/>
              <a:buChar char="§"/>
            </a:pPr>
            <a:endParaRPr lang="en-US" sz="3200" dirty="0">
              <a:solidFill>
                <a:schemeClr val="tx1">
                  <a:lumMod val="75000"/>
                  <a:lumOff val="25000"/>
                </a:schemeClr>
              </a:solidFill>
            </a:endParaRPr>
          </a:p>
        </p:txBody>
      </p:sp>
    </p:spTree>
    <p:extLst>
      <p:ext uri="{BB962C8B-B14F-4D97-AF65-F5344CB8AC3E}">
        <p14:creationId xmlns:p14="http://schemas.microsoft.com/office/powerpoint/2010/main" val="328508871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6"/>
          <p:cNvSpPr txBox="1">
            <a:spLocks/>
          </p:cNvSpPr>
          <p:nvPr/>
        </p:nvSpPr>
        <p:spPr>
          <a:xfrm>
            <a:off x="227012" y="756082"/>
            <a:ext cx="4572000" cy="4349318"/>
          </a:xfrm>
          <a:prstGeom prst="rect">
            <a:avLst/>
          </a:prstGeom>
        </p:spPr>
        <p:txBody>
          <a:bodyPr vert="horz" lIns="91440" tIns="45720" rIns="91440" bIns="45720" rtlCol="0" anchor="ctr">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1200"/>
              </a:spcAft>
              <a:buFont typeface="Arial" panose="020B0604020202020204" pitchFamily="34" charset="0"/>
              <a:buChar char="•"/>
              <a:defRPr sz="3000" kern="1200" spc="-30" baseline="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
            </a:pPr>
            <a:r>
              <a:rPr lang="en-US" sz="3200" dirty="0">
                <a:solidFill>
                  <a:schemeClr val="tx1">
                    <a:lumMod val="75000"/>
                    <a:lumOff val="25000"/>
                  </a:schemeClr>
                </a:solidFill>
              </a:rPr>
              <a:t>Free program</a:t>
            </a:r>
          </a:p>
          <a:p>
            <a:pPr>
              <a:buFont typeface="Wingdings" charset="2"/>
              <a:buChar char="§"/>
            </a:pPr>
            <a:r>
              <a:rPr lang="en-US" sz="3200" dirty="0">
                <a:solidFill>
                  <a:schemeClr val="tx1">
                    <a:lumMod val="75000"/>
                    <a:lumOff val="25000"/>
                  </a:schemeClr>
                </a:solidFill>
              </a:rPr>
              <a:t>Worksheets for </a:t>
            </a:r>
            <a:br>
              <a:rPr lang="en-US" sz="3200" dirty="0">
                <a:solidFill>
                  <a:schemeClr val="tx1">
                    <a:lumMod val="75000"/>
                    <a:lumOff val="25000"/>
                  </a:schemeClr>
                </a:solidFill>
              </a:rPr>
            </a:br>
            <a:r>
              <a:rPr lang="en-US" sz="3200" dirty="0">
                <a:solidFill>
                  <a:schemeClr val="tx1">
                    <a:lumMod val="75000"/>
                    <a:lumOff val="25000"/>
                  </a:schemeClr>
                </a:solidFill>
              </a:rPr>
              <a:t>each video</a:t>
            </a:r>
          </a:p>
          <a:p>
            <a:pPr>
              <a:buFont typeface="Wingdings" charset="2"/>
              <a:buChar char="§"/>
            </a:pPr>
            <a:r>
              <a:rPr lang="en-US" sz="3200" dirty="0">
                <a:solidFill>
                  <a:schemeClr val="tx1">
                    <a:lumMod val="75000"/>
                    <a:lumOff val="25000"/>
                  </a:schemeClr>
                </a:solidFill>
              </a:rPr>
              <a:t>Guides for facilitators and parents </a:t>
            </a:r>
          </a:p>
          <a:p>
            <a:pPr>
              <a:buFont typeface="Wingdings" charset="2"/>
              <a:buChar char="§"/>
            </a:pPr>
            <a:endParaRPr lang="en-US" sz="3200" dirty="0">
              <a:solidFill>
                <a:schemeClr val="tx1">
                  <a:lumMod val="75000"/>
                  <a:lumOff val="2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662" y="979714"/>
            <a:ext cx="7219950" cy="412568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27012" y="5410200"/>
            <a:ext cx="8229600" cy="1143000"/>
          </a:xfrm>
          <a:prstGeom prst="rect">
            <a:avLst/>
          </a:prstGeom>
        </p:spPr>
        <p:txBody>
          <a:bodyPr>
            <a:normAutofit/>
          </a:bodyPr>
          <a:lstStyle>
            <a:lvl1pPr algn="l" defTabSz="914400" rtl="0" eaLnBrk="1" latinLnBrk="0" hangingPunct="1">
              <a:lnSpc>
                <a:spcPct val="80000"/>
              </a:lnSpc>
              <a:spcBef>
                <a:spcPct val="0"/>
              </a:spcBef>
              <a:spcAft>
                <a:spcPts val="1800"/>
              </a:spcAft>
              <a:buNone/>
              <a:defRPr sz="4800" b="1" kern="1200" spc="-150">
                <a:solidFill>
                  <a:srgbClr val="6F1999"/>
                </a:solidFill>
                <a:latin typeface="Arial" panose="020B0604020202020204" pitchFamily="34" charset="0"/>
                <a:ea typeface="+mj-ea"/>
                <a:cs typeface="Arial" panose="020B0604020202020204" pitchFamily="34" charset="0"/>
              </a:defRPr>
            </a:lvl1pPr>
          </a:lstStyle>
          <a:p>
            <a:r>
              <a:rPr lang="en-US" sz="2600" b="0" dirty="0">
                <a:solidFill>
                  <a:schemeClr val="accent3"/>
                </a:solidFill>
                <a:latin typeface="+mn-lt"/>
              </a:rPr>
              <a:t>YouTube.com/</a:t>
            </a:r>
            <a:r>
              <a:rPr lang="en-US" sz="2600" b="0" dirty="0" err="1">
                <a:solidFill>
                  <a:schemeClr val="accent3"/>
                </a:solidFill>
                <a:latin typeface="+mn-lt"/>
              </a:rPr>
              <a:t>ExpressEP</a:t>
            </a:r>
            <a:endParaRPr lang="en-US" sz="2600" b="0" dirty="0">
              <a:solidFill>
                <a:schemeClr val="accent3"/>
              </a:solidFill>
              <a:latin typeface="+mn-lt"/>
            </a:endParaRPr>
          </a:p>
        </p:txBody>
      </p:sp>
    </p:spTree>
    <p:extLst>
      <p:ext uri="{BB962C8B-B14F-4D97-AF65-F5344CB8AC3E}">
        <p14:creationId xmlns:p14="http://schemas.microsoft.com/office/powerpoint/2010/main" val="91136960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9788" y="2819400"/>
            <a:ext cx="10360024" cy="2503249"/>
          </a:xfrm>
          <a:prstGeom prst="rect">
            <a:avLst/>
          </a:prstGeom>
        </p:spPr>
        <p:txBody>
          <a:bodyPr wrap="square">
            <a:spAutoFit/>
          </a:bodyPr>
          <a:lstStyle/>
          <a:p>
            <a:pPr marL="548640" lvl="1">
              <a:spcBef>
                <a:spcPts val="0"/>
              </a:spcBef>
              <a:spcAft>
                <a:spcPts val="200"/>
              </a:spcAft>
              <a:buClr>
                <a:schemeClr val="accent2"/>
              </a:buClr>
            </a:pPr>
            <a:r>
              <a:rPr lang="en-US" sz="2800" dirty="0">
                <a:solidFill>
                  <a:schemeClr val="tx1">
                    <a:lumMod val="75000"/>
                    <a:lumOff val="25000"/>
                  </a:schemeClr>
                </a:solidFill>
                <a:latin typeface="Arial "/>
              </a:rPr>
              <a:t>Videos Include: </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Job Market Forecast</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Hot Jobs with High School Diplomas and Apprenticeships</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Trending Career Tracks for Associate Degrees </a:t>
            </a:r>
          </a:p>
          <a:p>
            <a:pPr marL="891540" lvl="1" indent="-342900">
              <a:spcBef>
                <a:spcPts val="0"/>
              </a:spcBef>
              <a:spcAft>
                <a:spcPts val="600"/>
              </a:spcAft>
              <a:buClr>
                <a:schemeClr val="tx1">
                  <a:lumMod val="75000"/>
                  <a:lumOff val="25000"/>
                </a:schemeClr>
              </a:buClr>
              <a:buFont typeface="Wingdings" panose="05000000000000000000" pitchFamily="2" charset="2"/>
              <a:buChar char="§"/>
            </a:pPr>
            <a:r>
              <a:rPr lang="en-US" sz="2800" dirty="0">
                <a:solidFill>
                  <a:schemeClr val="tx1">
                    <a:lumMod val="75000"/>
                    <a:lumOff val="25000"/>
                  </a:schemeClr>
                </a:solidFill>
                <a:latin typeface="Arial "/>
              </a:rPr>
              <a:t>Jobs with Bright Futures for Bachelor’s Degrees</a:t>
            </a:r>
            <a:endParaRPr lang="en-US" sz="2800" dirty="0">
              <a:solidFill>
                <a:schemeClr val="tx1">
                  <a:lumMod val="75000"/>
                  <a:lumOff val="25000"/>
                </a:schemeClr>
              </a:solidFill>
            </a:endParaRPr>
          </a:p>
        </p:txBody>
      </p:sp>
      <p:sp>
        <p:nvSpPr>
          <p:cNvPr id="7" name="Rectangle 6"/>
          <p:cNvSpPr/>
          <p:nvPr/>
        </p:nvSpPr>
        <p:spPr>
          <a:xfrm>
            <a:off x="0" y="0"/>
            <a:ext cx="12188825" cy="2667000"/>
          </a:xfrm>
          <a:prstGeom prst="rect">
            <a:avLst/>
          </a:prstGeom>
          <a:gradFill flip="none" rotWithShape="1">
            <a:gsLst>
              <a:gs pos="100000">
                <a:srgbClr val="7C4D95"/>
              </a:gs>
              <a:gs pos="50000">
                <a:srgbClr val="3A115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32A6A"/>
              </a:solidFill>
            </a:endParaRPr>
          </a:p>
        </p:txBody>
      </p:sp>
      <p:sp>
        <p:nvSpPr>
          <p:cNvPr id="8" name="Title 4"/>
          <p:cNvSpPr txBox="1">
            <a:spLocks/>
          </p:cNvSpPr>
          <p:nvPr/>
        </p:nvSpPr>
        <p:spPr>
          <a:xfrm>
            <a:off x="836613" y="0"/>
            <a:ext cx="11352212" cy="26670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spcAft>
                <a:spcPts val="1800"/>
              </a:spcAft>
              <a:buNone/>
              <a:defRPr sz="4800" b="1" kern="1200" spc="-150">
                <a:solidFill>
                  <a:srgbClr val="6F1999"/>
                </a:solidFill>
                <a:latin typeface="Arial" panose="020B0604020202020204" pitchFamily="34" charset="0"/>
                <a:ea typeface="+mj-ea"/>
                <a:cs typeface="Arial" panose="020B0604020202020204" pitchFamily="34" charset="0"/>
              </a:defRPr>
            </a:lvl1pPr>
          </a:lstStyle>
          <a:p>
            <a:pPr>
              <a:lnSpc>
                <a:spcPct val="90000"/>
              </a:lnSpc>
            </a:pPr>
            <a:r>
              <a:rPr lang="en-US" dirty="0">
                <a:solidFill>
                  <a:schemeClr val="bg1">
                    <a:lumMod val="85000"/>
                  </a:schemeClr>
                </a:solidFill>
              </a:rPr>
              <a:t>Career Options and Education </a:t>
            </a:r>
            <a:br>
              <a:rPr lang="en-US" dirty="0">
                <a:solidFill>
                  <a:schemeClr val="bg1">
                    <a:lumMod val="85000"/>
                  </a:schemeClr>
                </a:solidFill>
              </a:rPr>
            </a:br>
            <a:endParaRPr lang="en-US" dirty="0">
              <a:solidFill>
                <a:schemeClr val="bg1">
                  <a:lumMod val="85000"/>
                </a:schemeClr>
              </a:solidFill>
            </a:endParaRPr>
          </a:p>
        </p:txBody>
      </p:sp>
    </p:spTree>
    <p:extLst>
      <p:ext uri="{BB962C8B-B14F-4D97-AF65-F5344CB8AC3E}">
        <p14:creationId xmlns:p14="http://schemas.microsoft.com/office/powerpoint/2010/main" val="2135734520"/>
      </p:ext>
    </p:extLst>
  </p:cSld>
  <p:clrMapOvr>
    <a:masterClrMapping/>
  </p:clrMapOvr>
  <p:transition spd="slow">
    <p:fade/>
  </p:transition>
</p:sld>
</file>

<file path=ppt/theme/theme1.xml><?xml version="1.0" encoding="utf-8"?>
<a:theme xmlns:a="http://schemas.openxmlformats.org/drawingml/2006/main" name="Office Theme">
  <a:themeElements>
    <a:clrScheme name="ExpressCorporate">
      <a:dk1>
        <a:sysClr val="windowText" lastClr="000000"/>
      </a:dk1>
      <a:lt1>
        <a:sysClr val="window" lastClr="FFFFFF"/>
      </a:lt1>
      <a:dk2>
        <a:srgbClr val="58595B"/>
      </a:dk2>
      <a:lt2>
        <a:srgbClr val="E7E6E6"/>
      </a:lt2>
      <a:accent1>
        <a:srgbClr val="0076C0"/>
      </a:accent1>
      <a:accent2>
        <a:srgbClr val="0096D6"/>
      </a:accent2>
      <a:accent3>
        <a:srgbClr val="005288"/>
      </a:accent3>
      <a:accent4>
        <a:srgbClr val="6639B7"/>
      </a:accent4>
      <a:accent5>
        <a:srgbClr val="FFC000"/>
      </a:accent5>
      <a:accent6>
        <a:srgbClr val="ED7D31"/>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3904</TotalTime>
  <Words>2459</Words>
  <Application>Microsoft Office PowerPoint</Application>
  <PresentationFormat>Custom</PresentationFormat>
  <Paragraphs>297</Paragraphs>
  <Slides>47</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vt:lpstr>
      <vt:lpstr>Arial Black</vt:lpstr>
      <vt:lpstr>Calibri</vt:lpstr>
      <vt:lpstr>Wingdings</vt:lpstr>
      <vt:lpstr>Office Theme</vt:lpstr>
      <vt:lpstr>PowerPoint Presentation</vt:lpstr>
      <vt:lpstr>What’s the right education path for the job you want?</vt:lpstr>
      <vt:lpstr>Insight and education for people entering the workforce </vt:lpstr>
      <vt:lpstr>PowerPoint Presentation</vt:lpstr>
      <vt:lpstr>Help as many people as possible find good jobs by helping as many clients as possible find good people. </vt:lpstr>
      <vt:lpstr>PowerPoint Presentation</vt:lpstr>
      <vt:lpstr>PowerPoint Presentation</vt:lpstr>
      <vt:lpstr>PowerPoint Presentation</vt:lpstr>
      <vt:lpstr>PowerPoint Presentation</vt:lpstr>
      <vt:lpstr>PowerPoint Presentation</vt:lpstr>
      <vt:lpstr>QUESTIONS?</vt:lpstr>
      <vt:lpstr>Job Market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Job Opportunities</vt:lpstr>
      <vt:lpstr>PowerPoint Presentation</vt:lpstr>
      <vt:lpstr>PowerPoint Presentation</vt:lpstr>
      <vt:lpstr>The Résumé</vt:lpstr>
      <vt:lpstr>PowerPoint Presentation</vt:lpstr>
      <vt:lpstr>PowerPoint Presentation</vt:lpstr>
      <vt:lpstr>The Interview</vt:lpstr>
      <vt:lpstr>PowerPoint Presentation</vt:lpstr>
      <vt:lpstr>PowerPoint Presentation</vt:lpstr>
      <vt:lpstr>PowerPoint Presentation</vt:lpstr>
      <vt:lpstr>After the Interview</vt:lpstr>
      <vt:lpstr>PowerPoint Presentation</vt:lpstr>
      <vt:lpstr>PowerPoint Presentation</vt:lpstr>
      <vt:lpstr>Career Pathing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have been given the go-ahead to move forward with the PPT to accompany the Job Genius videos.  The price is $4460. ( I budgeted one week of time for the art director.)  We had said we could deliver it by February 16.  Attached is the outline.  I have some ideas about how to simplify the verbiage but the PPT needs to be self-explanatory to someone who hasn’t seen the videos. I know everyone is busy.  We had talked about assigning this so someone could work on it for an hour here or there as they are waiting.  Let me know who this person will be and I can get them started whenever it’s convenient.  Kathy has a folder of icons and there are photos from the video shoot and screen grabs that can be used if needed. Rachel (the client) does not have the budget for the promotional videos.  WE are  going to take a look at the open and close and see if we can edit something without shooting or recording.  WE should know more in a week or so on that. Jennifer, Rachel would like a contract for just the PPT at this time in order to keep things moving.  I told her you would be in touch.  Let me know what you need from me.  Thank you!</dc:title>
  <dc:creator>ITC EDIT Suite 6</dc:creator>
  <cp:lastModifiedBy>Guy McAlister</cp:lastModifiedBy>
  <cp:revision>1037</cp:revision>
  <dcterms:created xsi:type="dcterms:W3CDTF">2015-01-26T19:06:57Z</dcterms:created>
  <dcterms:modified xsi:type="dcterms:W3CDTF">2018-04-18T14:06:20Z</dcterms:modified>
</cp:coreProperties>
</file>